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85" r:id="rId4"/>
    <p:sldId id="272" r:id="rId5"/>
    <p:sldId id="284" r:id="rId6"/>
    <p:sldId id="288" r:id="rId7"/>
    <p:sldId id="273" r:id="rId8"/>
    <p:sldId id="274" r:id="rId9"/>
    <p:sldId id="275" r:id="rId10"/>
    <p:sldId id="283" r:id="rId11"/>
    <p:sldId id="269" r:id="rId12"/>
    <p:sldId id="290" r:id="rId13"/>
    <p:sldId id="291" r:id="rId14"/>
    <p:sldId id="289" r:id="rId15"/>
    <p:sldId id="293" r:id="rId16"/>
    <p:sldId id="294" r:id="rId17"/>
    <p:sldId id="295" r:id="rId18"/>
    <p:sldId id="296" r:id="rId19"/>
    <p:sldId id="292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81" autoAdjust="0"/>
  </p:normalViewPr>
  <p:slideViewPr>
    <p:cSldViewPr>
      <p:cViewPr>
        <p:scale>
          <a:sx n="88" d="100"/>
          <a:sy n="88" d="100"/>
        </p:scale>
        <p:origin x="885" y="7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nicholl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ircuit board&#10;&#10;Description generated with very high confidence">
            <a:extLst>
              <a:ext uri="{FF2B5EF4-FFF2-40B4-BE49-F238E27FC236}">
                <a16:creationId xmlns:a16="http://schemas.microsoft.com/office/drawing/2014/main" id="{695510E4-2832-4F60-B5E6-2D78E94359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27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069975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bg1"/>
                </a:solidFill>
              </a:rPr>
              <a:t>Bipolar Transistors</a:t>
            </a:r>
            <a:r>
              <a:rPr lang="en-GB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10300" y="6172200"/>
            <a:ext cx="2667000" cy="457200"/>
          </a:xfrm>
        </p:spPr>
        <p:txBody>
          <a:bodyPr>
            <a:normAutofit/>
          </a:bodyPr>
          <a:lstStyle/>
          <a:p>
            <a:pPr algn="r"/>
            <a:r>
              <a:rPr lang="en-GB" sz="1800" dirty="0">
                <a:solidFill>
                  <a:srgbClr val="002060"/>
                </a:solidFill>
                <a:hlinkClick r:id="rId3"/>
              </a:rPr>
              <a:t>www.pfnicholls.com</a:t>
            </a:r>
            <a:endParaRPr lang="en-GB" sz="1800" dirty="0">
              <a:solidFill>
                <a:srgbClr val="002060"/>
              </a:solidFill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66700" y="3657600"/>
            <a:ext cx="861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AIM: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To understand how bipolar transistor can be used as transducer drivers (including calculations)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PRIOR KNOWLEDGE: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Output transducers, current in circuits, calculating resistor values, calculating power, silicon diodes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Bipolar transistors </a:t>
            </a:r>
            <a:r>
              <a:rPr lang="en-GB" sz="4800" dirty="0" err="1">
                <a:solidFill>
                  <a:schemeClr val="bg1">
                    <a:lumMod val="95000"/>
                  </a:schemeClr>
                </a:solidFill>
              </a:rPr>
              <a:t>vs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MOSFETs </a:t>
            </a:r>
            <a:endParaRPr lang="en-GB" sz="4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096103"/>
              </p:ext>
            </p:extLst>
          </p:nvPr>
        </p:nvGraphicFramePr>
        <p:xfrm>
          <a:off x="457200" y="1447800"/>
          <a:ext cx="8229600" cy="5358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577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MOSFET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BIPOLAR TRANSISTOR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06">
                <a:tc>
                  <a:txBody>
                    <a:bodyPr/>
                    <a:lstStyle/>
                    <a:p>
                      <a:r>
                        <a:rPr lang="en-GB" dirty="0"/>
                        <a:t>MOSFETs</a:t>
                      </a:r>
                      <a:r>
                        <a:rPr lang="en-GB" baseline="0" dirty="0"/>
                        <a:t> require a </a:t>
                      </a:r>
                      <a:r>
                        <a:rPr lang="en-GB" b="1" baseline="0" dirty="0">
                          <a:solidFill>
                            <a:srgbClr val="FF0000"/>
                          </a:solidFill>
                        </a:rPr>
                        <a:t>VOLTAGE </a:t>
                      </a:r>
                      <a:r>
                        <a:rPr lang="en-GB" baseline="0" dirty="0"/>
                        <a:t>at the GATE to allow them to conduct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Bipolar transistors require a </a:t>
                      </a:r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CURRENT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flowing into the BASE to allow them</a:t>
                      </a:r>
                      <a:r>
                        <a:rPr lang="en-GB" baseline="0" dirty="0"/>
                        <a:t> to conduct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3985">
                <a:tc>
                  <a:txBody>
                    <a:bodyPr/>
                    <a:lstStyle/>
                    <a:p>
                      <a:r>
                        <a:rPr lang="en-GB" dirty="0"/>
                        <a:t>No</a:t>
                      </a:r>
                      <a:r>
                        <a:rPr lang="en-GB" baseline="0" dirty="0"/>
                        <a:t> current flows into the GATE </a:t>
                      </a:r>
                    </a:p>
                    <a:p>
                      <a:r>
                        <a:rPr lang="en-GB" baseline="0" dirty="0"/>
                        <a:t>MOSFETs have a very high input resistance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Current flows into the BASE</a:t>
                      </a:r>
                    </a:p>
                    <a:p>
                      <a:r>
                        <a:rPr lang="en-GB" dirty="0"/>
                        <a:t>The</a:t>
                      </a:r>
                      <a:r>
                        <a:rPr lang="en-GB" baseline="0" dirty="0"/>
                        <a:t> base resistance is not very high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6906">
                <a:tc>
                  <a:txBody>
                    <a:bodyPr/>
                    <a:lstStyle/>
                    <a:p>
                      <a:r>
                        <a:rPr lang="en-GB" dirty="0"/>
                        <a:t>Very</a:t>
                      </a:r>
                      <a:r>
                        <a:rPr lang="en-GB" baseline="0" dirty="0"/>
                        <a:t> easy to use – no calculations required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Need a base resistor.</a:t>
                      </a:r>
                    </a:p>
                    <a:p>
                      <a:r>
                        <a:rPr lang="en-GB" dirty="0"/>
                        <a:t>Calculations</a:t>
                      </a:r>
                      <a:r>
                        <a:rPr lang="en-GB" baseline="0" dirty="0"/>
                        <a:t> of base resistor and gain are needed to ensure correct operation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6906">
                <a:tc>
                  <a:txBody>
                    <a:bodyPr/>
                    <a:lstStyle/>
                    <a:p>
                      <a:r>
                        <a:rPr lang="en-GB" dirty="0"/>
                        <a:t>Require about</a:t>
                      </a:r>
                      <a:r>
                        <a:rPr lang="en-GB" baseline="0" dirty="0"/>
                        <a:t> 3</a:t>
                      </a:r>
                      <a:r>
                        <a:rPr lang="en-GB" sz="800" baseline="0" dirty="0"/>
                        <a:t> </a:t>
                      </a:r>
                      <a:r>
                        <a:rPr lang="en-GB" baseline="0" dirty="0"/>
                        <a:t>V to turn them on</a:t>
                      </a:r>
                    </a:p>
                    <a:p>
                      <a:r>
                        <a:rPr lang="en-GB" baseline="0" dirty="0"/>
                        <a:t>Cannot be used with low voltage battery operated circuits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Need 0.7</a:t>
                      </a:r>
                      <a:r>
                        <a:rPr lang="en-GB" sz="800" dirty="0"/>
                        <a:t> </a:t>
                      </a:r>
                      <a:r>
                        <a:rPr lang="en-GB" dirty="0"/>
                        <a:t>V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to turn them on and so can be used with low voltage battery operated circuits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325">
                <a:tc>
                  <a:txBody>
                    <a:bodyPr/>
                    <a:lstStyle/>
                    <a:p>
                      <a:r>
                        <a:rPr lang="en-GB" dirty="0"/>
                        <a:t>Easily damaged by static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Quite robust and not easily damaged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649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V</a:t>
            </a:r>
            <a:r>
              <a:rPr lang="en-GB" sz="4800" baseline="-25000" dirty="0">
                <a:solidFill>
                  <a:schemeClr val="bg1"/>
                </a:solidFill>
              </a:rPr>
              <a:t>IN</a:t>
            </a:r>
            <a:r>
              <a:rPr lang="en-GB" sz="4800" dirty="0">
                <a:solidFill>
                  <a:schemeClr val="bg1"/>
                </a:solidFill>
              </a:rPr>
              <a:t> vs V</a:t>
            </a:r>
            <a:r>
              <a:rPr lang="en-GB" sz="4800" baseline="-25000" dirty="0">
                <a:solidFill>
                  <a:schemeClr val="bg1"/>
                </a:solidFill>
              </a:rPr>
              <a:t>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47800"/>
            <a:ext cx="3276600" cy="277352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the voltage applied to the base resistor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OUT</a:t>
            </a:r>
            <a:r>
              <a:rPr lang="en-GB" sz="2400" dirty="0"/>
              <a:t> is measured between the Collector and Emitter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OUT</a:t>
            </a:r>
            <a:r>
              <a:rPr lang="en-GB" sz="2400" dirty="0"/>
              <a:t> is also called V</a:t>
            </a:r>
            <a:r>
              <a:rPr lang="en-GB" sz="2400" baseline="-25000" dirty="0"/>
              <a:t>CE</a:t>
            </a:r>
            <a:endParaRPr lang="en-GB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5F7277-827D-46C3-821B-0FE50E405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2" cy="252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314185-0285-4453-B238-6A6AE92C47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9" y="1447800"/>
            <a:ext cx="2230344" cy="252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D9B4A9-2C3C-4065-BB3C-8AB3E88DF10D}"/>
              </a:ext>
            </a:extLst>
          </p:cNvPr>
          <p:cNvSpPr txBox="1"/>
          <p:nvPr/>
        </p:nvSpPr>
        <p:spPr>
          <a:xfrm>
            <a:off x="457200" y="4343400"/>
            <a:ext cx="8229600" cy="2362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1: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less than 0.7</a:t>
            </a:r>
            <a:r>
              <a:rPr lang="en-GB" sz="800" dirty="0"/>
              <a:t> </a:t>
            </a:r>
            <a:r>
              <a:rPr lang="en-GB" sz="2400" dirty="0"/>
              <a:t>V. The transistor is off. No current flows through the load resistor. The potential difference across the load resistor is zero (V = IR and I = 0). The voltage at the collector is the same as the supply voltage. V</a:t>
            </a:r>
            <a:r>
              <a:rPr lang="en-GB" sz="2400" baseline="-25000" dirty="0"/>
              <a:t>CE</a:t>
            </a:r>
            <a:r>
              <a:rPr lang="en-GB" sz="2400" dirty="0"/>
              <a:t> = </a:t>
            </a:r>
            <a:r>
              <a:rPr lang="en-GB" sz="2400" dirty="0" err="1"/>
              <a:t>V</a:t>
            </a:r>
            <a:r>
              <a:rPr lang="en-GB" sz="2400" baseline="-25000" dirty="0" err="1"/>
              <a:t>supply</a:t>
            </a:r>
            <a:endParaRPr lang="en-GB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When V</a:t>
            </a:r>
            <a:r>
              <a:rPr lang="en-GB" sz="2400" baseline="-25000" dirty="0"/>
              <a:t>IN</a:t>
            </a:r>
            <a:r>
              <a:rPr lang="en-GB" sz="2400" dirty="0"/>
              <a:t> is LOW, V</a:t>
            </a:r>
            <a:r>
              <a:rPr lang="en-GB" sz="2400" baseline="-25000" dirty="0"/>
              <a:t>OUT</a:t>
            </a:r>
            <a:r>
              <a:rPr lang="en-GB" sz="2400" dirty="0"/>
              <a:t> is HIGH</a:t>
            </a:r>
          </a:p>
        </p:txBody>
      </p:sp>
    </p:spTree>
    <p:extLst>
      <p:ext uri="{BB962C8B-B14F-4D97-AF65-F5344CB8AC3E}">
        <p14:creationId xmlns:p14="http://schemas.microsoft.com/office/powerpoint/2010/main" val="58532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V</a:t>
            </a:r>
            <a:r>
              <a:rPr lang="en-GB" sz="4800" baseline="-25000" dirty="0">
                <a:solidFill>
                  <a:schemeClr val="bg1"/>
                </a:solidFill>
              </a:rPr>
              <a:t>IN</a:t>
            </a:r>
            <a:r>
              <a:rPr lang="en-GB" sz="4800" dirty="0">
                <a:solidFill>
                  <a:schemeClr val="bg1"/>
                </a:solidFill>
              </a:rPr>
              <a:t> vs V</a:t>
            </a:r>
            <a:r>
              <a:rPr lang="en-GB" sz="4800" baseline="-25000" dirty="0">
                <a:solidFill>
                  <a:schemeClr val="bg1"/>
                </a:solidFill>
              </a:rPr>
              <a:t>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47800"/>
            <a:ext cx="3276600" cy="277352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circuit shows how V</a:t>
            </a:r>
            <a:r>
              <a:rPr lang="en-GB" sz="2400" baseline="-25000" dirty="0"/>
              <a:t>IN</a:t>
            </a:r>
            <a:r>
              <a:rPr lang="en-GB" sz="2400" dirty="0"/>
              <a:t> can be varied using a potentiometer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Voltmeters are used to measure V</a:t>
            </a:r>
            <a:r>
              <a:rPr lang="en-GB" sz="2400" baseline="-25000" dirty="0"/>
              <a:t>IN</a:t>
            </a:r>
            <a:r>
              <a:rPr lang="en-GB" sz="2400" dirty="0"/>
              <a:t> and V</a:t>
            </a:r>
            <a:r>
              <a:rPr lang="en-GB" sz="2400" baseline="-25000" dirty="0"/>
              <a:t>CE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5F7277-827D-46C3-821B-0FE50E405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2" cy="252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314185-0285-4453-B238-6A6AE92C47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9" y="1447800"/>
            <a:ext cx="2230344" cy="252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D9B4A9-2C3C-4065-BB3C-8AB3E88DF10D}"/>
              </a:ext>
            </a:extLst>
          </p:cNvPr>
          <p:cNvSpPr txBox="1"/>
          <p:nvPr/>
        </p:nvSpPr>
        <p:spPr>
          <a:xfrm>
            <a:off x="457200" y="4114800"/>
            <a:ext cx="8229600" cy="252000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2: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greater than 0.7</a:t>
            </a:r>
            <a:r>
              <a:rPr lang="en-GB" sz="800" dirty="0"/>
              <a:t> </a:t>
            </a:r>
            <a:r>
              <a:rPr lang="en-GB" sz="2400" dirty="0"/>
              <a:t>V. Current flows through the Base resistor. Current flows through the load resistor into the Collector. There is a potential difference across the load resistor (V = IR and I ≠ 0)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CE</a:t>
            </a:r>
            <a:r>
              <a:rPr lang="en-GB" sz="2400" dirty="0"/>
              <a:t> = </a:t>
            </a:r>
            <a:r>
              <a:rPr lang="en-GB" sz="2400" dirty="0" err="1"/>
              <a:t>V</a:t>
            </a:r>
            <a:r>
              <a:rPr lang="en-GB" sz="2400" baseline="-25000" dirty="0" err="1"/>
              <a:t>supply</a:t>
            </a:r>
            <a:r>
              <a:rPr lang="en-GB" sz="2400" dirty="0"/>
              <a:t> – </a:t>
            </a:r>
            <a:r>
              <a:rPr lang="en-GB" sz="2400" dirty="0" err="1"/>
              <a:t>V</a:t>
            </a:r>
            <a:r>
              <a:rPr lang="en-GB" sz="2400" baseline="-25000" dirty="0" err="1"/>
              <a:t>load</a:t>
            </a:r>
            <a:endParaRPr lang="en-GB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Current flows through the transistor. There is a voltage between the Collector and Emitter. The transistor dissipates energy – it gets hot</a:t>
            </a:r>
          </a:p>
        </p:txBody>
      </p:sp>
    </p:spTree>
    <p:extLst>
      <p:ext uri="{BB962C8B-B14F-4D97-AF65-F5344CB8AC3E}">
        <p14:creationId xmlns:p14="http://schemas.microsoft.com/office/powerpoint/2010/main" val="309000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V</a:t>
            </a:r>
            <a:r>
              <a:rPr lang="en-GB" sz="4800" baseline="-25000" dirty="0">
                <a:solidFill>
                  <a:schemeClr val="bg1"/>
                </a:solidFill>
              </a:rPr>
              <a:t>IN</a:t>
            </a:r>
            <a:r>
              <a:rPr lang="en-GB" sz="4800" dirty="0">
                <a:solidFill>
                  <a:schemeClr val="bg1"/>
                </a:solidFill>
              </a:rPr>
              <a:t> vs V</a:t>
            </a:r>
            <a:r>
              <a:rPr lang="en-GB" sz="4800" baseline="-25000" dirty="0">
                <a:solidFill>
                  <a:schemeClr val="bg1"/>
                </a:solidFill>
              </a:rPr>
              <a:t>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42358"/>
            <a:ext cx="3276600" cy="277352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used as a transducer driver the transistor should operate in region 3 with enough base current to ensure V</a:t>
            </a:r>
            <a:r>
              <a:rPr lang="en-GB" sz="2400" baseline="-25000" dirty="0"/>
              <a:t>CE</a:t>
            </a:r>
            <a:r>
              <a:rPr lang="en-GB" sz="2400" dirty="0"/>
              <a:t> = 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5F7277-827D-46C3-821B-0FE50E405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2" cy="252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314185-0285-4453-B238-6A6AE92C47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9" y="1447800"/>
            <a:ext cx="2230344" cy="252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D9B4A9-2C3C-4065-BB3C-8AB3E88DF10D}"/>
              </a:ext>
            </a:extLst>
          </p:cNvPr>
          <p:cNvSpPr txBox="1"/>
          <p:nvPr/>
        </p:nvSpPr>
        <p:spPr>
          <a:xfrm>
            <a:off x="457200" y="4343400"/>
            <a:ext cx="8229600" cy="2514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3: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greater than 0.7</a:t>
            </a:r>
            <a:r>
              <a:rPr lang="en-GB" sz="800" dirty="0"/>
              <a:t> </a:t>
            </a:r>
            <a:r>
              <a:rPr lang="en-GB" sz="2400" dirty="0"/>
              <a:t>V. Enough current flows through the Base resistor to allow enough current to flow through the load resistor to make the potential difference equal to the supply voltage. </a:t>
            </a:r>
            <a:r>
              <a:rPr lang="en-GB" sz="2400" dirty="0" err="1"/>
              <a:t>V</a:t>
            </a:r>
            <a:r>
              <a:rPr lang="en-GB" sz="2400" baseline="-25000" dirty="0" err="1"/>
              <a:t>load</a:t>
            </a:r>
            <a:r>
              <a:rPr lang="en-GB" sz="2400" dirty="0"/>
              <a:t> = </a:t>
            </a:r>
            <a:r>
              <a:rPr lang="en-GB" sz="2400" dirty="0" err="1"/>
              <a:t>V</a:t>
            </a:r>
            <a:r>
              <a:rPr lang="en-GB" sz="2400" baseline="-25000" dirty="0" err="1"/>
              <a:t>supply</a:t>
            </a:r>
            <a:r>
              <a:rPr lang="en-GB" sz="2400" dirty="0"/>
              <a:t> and V</a:t>
            </a:r>
            <a:r>
              <a:rPr lang="en-GB" sz="2400" baseline="-25000" dirty="0"/>
              <a:t>CE</a:t>
            </a:r>
            <a:r>
              <a:rPr lang="en-GB" sz="2400" dirty="0"/>
              <a:t> = 0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No (or minimal) power is dissipated. The transistor is saturated and current is only limited by the load resistor</a:t>
            </a:r>
          </a:p>
        </p:txBody>
      </p:sp>
    </p:spTree>
    <p:extLst>
      <p:ext uri="{BB962C8B-B14F-4D97-AF65-F5344CB8AC3E}">
        <p14:creationId xmlns:p14="http://schemas.microsoft.com/office/powerpoint/2010/main" val="144813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37457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V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IN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vs 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53243"/>
            <a:ext cx="3276600" cy="2286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the voltage applied to the Base resistor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C</a:t>
            </a:r>
            <a:r>
              <a:rPr lang="en-GB" sz="2400" dirty="0"/>
              <a:t> is the current flowing through the load resistor and into the Collector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7EF8F2-6B25-4EAB-8F4B-FDB3A7EBB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6" cy="2520000"/>
          </a:xfrm>
          <a:prstGeom prst="rect">
            <a:avLst/>
          </a:prstGeom>
        </p:spPr>
      </p:pic>
      <p:pic>
        <p:nvPicPr>
          <p:cNvPr id="1026" name="Picture 2" descr="transfer characteristic">
            <a:extLst>
              <a:ext uri="{FF2B5EF4-FFF2-40B4-BE49-F238E27FC236}">
                <a16:creationId xmlns:a16="http://schemas.microsoft.com/office/drawing/2014/main" id="{4332FD2F-AB62-4BBE-9EB2-F41EF1393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2230346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C4BBBB-5EBD-4421-A320-F52CE0074600}"/>
              </a:ext>
            </a:extLst>
          </p:cNvPr>
          <p:cNvSpPr txBox="1"/>
          <p:nvPr/>
        </p:nvSpPr>
        <p:spPr>
          <a:xfrm>
            <a:off x="457200" y="4267200"/>
            <a:ext cx="8229600" cy="2209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1: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less than 0.7</a:t>
            </a:r>
            <a:r>
              <a:rPr lang="en-GB" sz="800" dirty="0"/>
              <a:t> </a:t>
            </a:r>
            <a:r>
              <a:rPr lang="en-GB" sz="2400" dirty="0"/>
              <a:t>V. There is no potential difference across the Base resistor. No current flows into the Base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transistor is OFF and does not conduct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No current flows through the transistor. I</a:t>
            </a:r>
            <a:r>
              <a:rPr lang="en-GB" sz="2400" baseline="-25000" dirty="0"/>
              <a:t>C</a:t>
            </a:r>
            <a:r>
              <a:rPr lang="en-GB" sz="2400" dirty="0"/>
              <a:t> = 0 </a:t>
            </a:r>
          </a:p>
        </p:txBody>
      </p:sp>
    </p:spTree>
    <p:extLst>
      <p:ext uri="{BB962C8B-B14F-4D97-AF65-F5344CB8AC3E}">
        <p14:creationId xmlns:p14="http://schemas.microsoft.com/office/powerpoint/2010/main" val="182526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37457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V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IN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vs 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53242"/>
            <a:ext cx="3276600" cy="251455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circuit shows how V</a:t>
            </a:r>
            <a:r>
              <a:rPr lang="en-GB" sz="2400" baseline="-25000" dirty="0"/>
              <a:t>IN</a:t>
            </a:r>
            <a:r>
              <a:rPr lang="en-GB" sz="2400" dirty="0"/>
              <a:t> is varied with a potentiometer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A voltmeter measures V</a:t>
            </a:r>
            <a:r>
              <a:rPr lang="en-GB" sz="2400" baseline="-25000" dirty="0"/>
              <a:t>IN</a:t>
            </a:r>
            <a:r>
              <a:rPr lang="en-GB" sz="2400" dirty="0"/>
              <a:t> and an ammeter measures I</a:t>
            </a:r>
            <a:r>
              <a:rPr lang="en-GB" sz="2400" baseline="-25000" dirty="0"/>
              <a:t>C</a:t>
            </a:r>
            <a:endParaRPr lang="en-GB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7EF8F2-6B25-4EAB-8F4B-FDB3A7EBB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6" cy="2520000"/>
          </a:xfrm>
          <a:prstGeom prst="rect">
            <a:avLst/>
          </a:prstGeom>
        </p:spPr>
      </p:pic>
      <p:pic>
        <p:nvPicPr>
          <p:cNvPr id="1026" name="Picture 2" descr="transfer characteristic">
            <a:extLst>
              <a:ext uri="{FF2B5EF4-FFF2-40B4-BE49-F238E27FC236}">
                <a16:creationId xmlns:a16="http://schemas.microsoft.com/office/drawing/2014/main" id="{4332FD2F-AB62-4BBE-9EB2-F41EF1393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2230346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C4BBBB-5EBD-4421-A320-F52CE0074600}"/>
              </a:ext>
            </a:extLst>
          </p:cNvPr>
          <p:cNvSpPr txBox="1"/>
          <p:nvPr/>
        </p:nvSpPr>
        <p:spPr>
          <a:xfrm>
            <a:off x="457200" y="4267200"/>
            <a:ext cx="8229600" cy="2520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2: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greater than 0.7</a:t>
            </a:r>
            <a:r>
              <a:rPr lang="en-GB" sz="800" dirty="0"/>
              <a:t> </a:t>
            </a:r>
            <a:r>
              <a:rPr lang="en-GB" sz="2400" dirty="0"/>
              <a:t>V. VBE = 0.7</a:t>
            </a:r>
            <a:r>
              <a:rPr lang="en-GB" sz="800" dirty="0"/>
              <a:t> </a:t>
            </a:r>
            <a:r>
              <a:rPr lang="en-GB" sz="2400" dirty="0"/>
              <a:t>V. There is a potential difference across the Base resistor. Current flows into the Base and therefore current flows into the Collector. IC ≠ 0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As V</a:t>
            </a:r>
            <a:r>
              <a:rPr lang="en-GB" sz="2400" baseline="-25000" dirty="0"/>
              <a:t>IN</a:t>
            </a:r>
            <a:r>
              <a:rPr lang="en-GB" sz="2400" dirty="0"/>
              <a:t> increases, the potential difference across the Base resistor increases. The current flowing into the Base increases and therefore the Collector current increases. V</a:t>
            </a:r>
            <a:r>
              <a:rPr lang="en-GB" sz="2400" baseline="-25000" dirty="0"/>
              <a:t>IN</a:t>
            </a:r>
            <a:r>
              <a:rPr lang="en-GB" sz="2400" dirty="0"/>
              <a:t>↑ </a:t>
            </a:r>
            <a:r>
              <a:rPr lang="en-GB" sz="2400" dirty="0">
                <a:sym typeface="Symbol" panose="05050102010706020507" pitchFamily="18" charset="2"/>
              </a:rPr>
              <a:t> I</a:t>
            </a:r>
            <a:r>
              <a:rPr lang="en-GB" sz="2400" baseline="-25000" dirty="0">
                <a:sym typeface="Symbol" panose="05050102010706020507" pitchFamily="18" charset="2"/>
              </a:rPr>
              <a:t>C</a:t>
            </a:r>
            <a:r>
              <a:rPr lang="en-GB" sz="2400" dirty="0">
                <a:sym typeface="Symbol" panose="05050102010706020507" pitchFamily="18" charset="2"/>
              </a:rPr>
              <a:t>↑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4636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37457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V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IN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vs 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1453243"/>
            <a:ext cx="3276600" cy="2286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used as a transducer driver the Base current should be great enough to allow the transistor to operate in region 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7EF8F2-6B25-4EAB-8F4B-FDB3A7EBB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2358466" cy="2520000"/>
          </a:xfrm>
          <a:prstGeom prst="rect">
            <a:avLst/>
          </a:prstGeom>
        </p:spPr>
      </p:pic>
      <p:pic>
        <p:nvPicPr>
          <p:cNvPr id="1026" name="Picture 2" descr="transfer characteristic">
            <a:extLst>
              <a:ext uri="{FF2B5EF4-FFF2-40B4-BE49-F238E27FC236}">
                <a16:creationId xmlns:a16="http://schemas.microsoft.com/office/drawing/2014/main" id="{4332FD2F-AB62-4BBE-9EB2-F41EF1393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2230346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C4BBBB-5EBD-4421-A320-F52CE0074600}"/>
              </a:ext>
            </a:extLst>
          </p:cNvPr>
          <p:cNvSpPr txBox="1"/>
          <p:nvPr/>
        </p:nvSpPr>
        <p:spPr>
          <a:xfrm>
            <a:off x="457200" y="4267200"/>
            <a:ext cx="8229600" cy="22533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3: </a:t>
            </a: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is greater than 0.7</a:t>
            </a:r>
            <a:r>
              <a:rPr lang="en-GB" sz="800" dirty="0"/>
              <a:t> </a:t>
            </a:r>
            <a:r>
              <a:rPr lang="en-GB" sz="2400" dirty="0"/>
              <a:t>V. The transistor is saturated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CE</a:t>
            </a:r>
            <a:r>
              <a:rPr lang="en-GB" sz="2400" dirty="0"/>
              <a:t> = 0 and the current is only limited by the load resistor. The load resistor is fixed and so I</a:t>
            </a:r>
            <a:r>
              <a:rPr lang="en-GB" sz="2400" baseline="-25000" dirty="0"/>
              <a:t>C</a:t>
            </a:r>
            <a:r>
              <a:rPr lang="en-GB" sz="2400" dirty="0"/>
              <a:t> has reached a maximum value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V</a:t>
            </a:r>
            <a:r>
              <a:rPr lang="en-GB" sz="2400" baseline="-25000" dirty="0"/>
              <a:t>IN</a:t>
            </a:r>
            <a:r>
              <a:rPr lang="en-GB" sz="2400" dirty="0"/>
              <a:t> increases but I</a:t>
            </a:r>
            <a:r>
              <a:rPr lang="en-GB" sz="2400" baseline="-25000" dirty="0"/>
              <a:t>C</a:t>
            </a:r>
            <a:r>
              <a:rPr lang="en-GB" sz="2400" dirty="0"/>
              <a:t> does not change</a:t>
            </a:r>
          </a:p>
        </p:txBody>
      </p:sp>
    </p:spTree>
    <p:extLst>
      <p:ext uri="{BB962C8B-B14F-4D97-AF65-F5344CB8AC3E}">
        <p14:creationId xmlns:p14="http://schemas.microsoft.com/office/powerpoint/2010/main" val="29695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B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vs 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1447800"/>
            <a:ext cx="2971800" cy="2520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B</a:t>
            </a:r>
            <a:r>
              <a:rPr lang="en-GB" sz="2400" dirty="0"/>
              <a:t> is the current flowing into the Base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C</a:t>
            </a:r>
            <a:r>
              <a:rPr lang="en-GB" sz="2400" dirty="0"/>
              <a:t> is the current flowing into the Collector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F94FD5-E90E-47AE-BA70-C7A138A82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58" y="1447800"/>
            <a:ext cx="2358465" cy="252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5612A3-5F73-4E8D-8C96-6C2885DA4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150" y="1453243"/>
            <a:ext cx="2230346" cy="252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2A5A08-7C75-4B70-B45D-549D641F235F}"/>
              </a:ext>
            </a:extLst>
          </p:cNvPr>
          <p:cNvSpPr txBox="1"/>
          <p:nvPr/>
        </p:nvSpPr>
        <p:spPr>
          <a:xfrm>
            <a:off x="451758" y="4381543"/>
            <a:ext cx="8229600" cy="2139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1:</a:t>
            </a:r>
            <a:r>
              <a:rPr lang="en-GB" sz="2400" dirty="0"/>
              <a:t> The Collector current increases as the Base current increases. The relationship is linear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C</a:t>
            </a:r>
            <a:r>
              <a:rPr lang="en-GB" sz="2400" dirty="0"/>
              <a:t> is directly proportional to I</a:t>
            </a:r>
            <a:r>
              <a:rPr lang="en-GB" sz="2400" baseline="-25000" dirty="0"/>
              <a:t>B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C</a:t>
            </a:r>
            <a:r>
              <a:rPr lang="en-GB" sz="2400" dirty="0"/>
              <a:t> = </a:t>
            </a: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dirty="0"/>
              <a:t> x I</a:t>
            </a:r>
            <a:r>
              <a:rPr lang="en-GB" sz="2400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46897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B</a:t>
            </a:r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 vs I</a:t>
            </a:r>
            <a:r>
              <a:rPr lang="en-GB" sz="4800" baseline="-25000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999" y="1447800"/>
            <a:ext cx="2971800" cy="2520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circuit shows how ammeters can be used to measure I</a:t>
            </a:r>
            <a:r>
              <a:rPr lang="en-GB" sz="2400" baseline="-25000" dirty="0"/>
              <a:t>B</a:t>
            </a:r>
            <a:r>
              <a:rPr lang="en-GB" sz="2400" dirty="0"/>
              <a:t> and I</a:t>
            </a:r>
            <a:r>
              <a:rPr lang="en-GB" sz="2400" baseline="-25000" dirty="0"/>
              <a:t>C</a:t>
            </a:r>
            <a:endParaRPr lang="en-GB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F94FD5-E90E-47AE-BA70-C7A138A82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58" y="1447800"/>
            <a:ext cx="2358465" cy="252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5612A3-5F73-4E8D-8C96-6C2885DA4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150" y="1453243"/>
            <a:ext cx="2230346" cy="252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2A5A08-7C75-4B70-B45D-549D641F235F}"/>
              </a:ext>
            </a:extLst>
          </p:cNvPr>
          <p:cNvSpPr txBox="1"/>
          <p:nvPr/>
        </p:nvSpPr>
        <p:spPr>
          <a:xfrm>
            <a:off x="451758" y="4381543"/>
            <a:ext cx="8229600" cy="2139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Region 2:</a:t>
            </a:r>
            <a:r>
              <a:rPr lang="en-GB" sz="2400" dirty="0"/>
              <a:t> The transistor is saturated and the current is limited by the load resistor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aseline="-25000" dirty="0"/>
              <a:t>B</a:t>
            </a:r>
            <a:r>
              <a:rPr lang="en-GB" sz="2400" dirty="0"/>
              <a:t> increases but I</a:t>
            </a:r>
            <a:r>
              <a:rPr lang="en-GB" sz="2400" baseline="-25000" dirty="0"/>
              <a:t>C</a:t>
            </a:r>
            <a:r>
              <a:rPr lang="en-GB" sz="2400" dirty="0"/>
              <a:t> remains constant</a:t>
            </a:r>
          </a:p>
        </p:txBody>
      </p:sp>
    </p:spTree>
    <p:extLst>
      <p:ext uri="{BB962C8B-B14F-4D97-AF65-F5344CB8AC3E}">
        <p14:creationId xmlns:p14="http://schemas.microsoft.com/office/powerpoint/2010/main" val="36066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Summary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334000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NPN Bipolar transistors have a BASE, COLLECTOR and EMITTER and can be used as a switch. They need a BASE resistor to limit the current flowing into the BASE.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When BASE-EMITTER voltage = 0.7</a:t>
            </a:r>
            <a:r>
              <a:rPr lang="en-GB" sz="900" dirty="0"/>
              <a:t> </a:t>
            </a:r>
            <a:r>
              <a:rPr lang="en-GB" sz="2400" dirty="0"/>
              <a:t>V and current flows into the BASE then a large current can flow from COLLECTOR to EMITTER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The Gain equation is </a:t>
            </a: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dirty="0"/>
              <a:t> = I</a:t>
            </a:r>
            <a:r>
              <a:rPr lang="en-GB" sz="2400" baseline="-25000" dirty="0"/>
              <a:t>C</a:t>
            </a:r>
            <a:r>
              <a:rPr lang="en-GB" sz="2400" dirty="0"/>
              <a:t> / I</a:t>
            </a:r>
            <a:r>
              <a:rPr lang="en-GB" sz="2400" baseline="-25000" dirty="0"/>
              <a:t>B</a:t>
            </a:r>
            <a:r>
              <a:rPr lang="en-GB" sz="2400" dirty="0"/>
              <a:t> and </a:t>
            </a: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dirty="0"/>
              <a:t> is typically ≈ 100 but this value depends on the transistor being used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Protection diodes must be used when switching loads with a coil such as motors, heaters and relays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Maximum ratings of current, voltage and power must be researched using online datasheets and these values are different for each transistor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Transistors can get hot if they dissipate too much power and so a heatsink might be necessary where high power output transducers are used</a:t>
            </a:r>
          </a:p>
        </p:txBody>
      </p:sp>
    </p:spTree>
    <p:extLst>
      <p:ext uri="{BB962C8B-B14F-4D97-AF65-F5344CB8AC3E}">
        <p14:creationId xmlns:p14="http://schemas.microsoft.com/office/powerpoint/2010/main" val="376429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1757" y="1600199"/>
            <a:ext cx="4120242" cy="502919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 bipolar transistor has 3 leads called the BASE, COLLECTOR and EMITTER.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A bipolar transistor behaves as a switch.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 small current from a logic gate or other circuit can be used to control a more powerful output transducer.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device should be called an “</a:t>
            </a:r>
            <a:r>
              <a:rPr lang="en-GB" sz="2400" dirty="0" err="1"/>
              <a:t>npn</a:t>
            </a:r>
            <a:r>
              <a:rPr lang="en-GB" sz="2400" dirty="0"/>
              <a:t> bipolar transistor” to be completely correct.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55670" y="1600199"/>
            <a:ext cx="4294667" cy="4696485"/>
            <a:chOff x="4620733" y="1981200"/>
            <a:chExt cx="4294667" cy="4696485"/>
          </a:xfrm>
        </p:grpSpPr>
        <p:grpSp>
          <p:nvGrpSpPr>
            <p:cNvPr id="20" name="Group 19"/>
            <p:cNvGrpSpPr/>
            <p:nvPr/>
          </p:nvGrpSpPr>
          <p:grpSpPr>
            <a:xfrm>
              <a:off x="5204929" y="2743200"/>
              <a:ext cx="2324100" cy="2895600"/>
              <a:chOff x="5029200" y="2209800"/>
              <a:chExt cx="2324100" cy="28956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6477000" y="2971800"/>
                <a:ext cx="0" cy="137160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5029200" y="3657600"/>
                <a:ext cx="1447800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Oval 8"/>
              <p:cNvSpPr/>
              <p:nvPr/>
            </p:nvSpPr>
            <p:spPr>
              <a:xfrm>
                <a:off x="5600700" y="2781300"/>
                <a:ext cx="1752600" cy="1752600"/>
              </a:xfrm>
              <a:prstGeom prst="ellipse">
                <a:avLst/>
              </a:prstGeom>
              <a:noFill/>
              <a:ln w="635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" name="Straight Connector 10"/>
              <p:cNvCxnSpPr>
                <a:endCxn id="9" idx="7"/>
              </p:cNvCxnSpPr>
              <p:nvPr/>
            </p:nvCxnSpPr>
            <p:spPr>
              <a:xfrm flipV="1">
                <a:off x="6477000" y="3037962"/>
                <a:ext cx="619638" cy="619638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>
                <a:endCxn id="9" idx="5"/>
              </p:cNvCxnSpPr>
              <p:nvPr/>
            </p:nvCxnSpPr>
            <p:spPr>
              <a:xfrm>
                <a:off x="6477000" y="3657600"/>
                <a:ext cx="619638" cy="619638"/>
              </a:xfrm>
              <a:prstGeom prst="straightConnector1">
                <a:avLst/>
              </a:prstGeom>
              <a:ln w="6350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9" idx="7"/>
              </p:cNvCxnSpPr>
              <p:nvPr/>
            </p:nvCxnSpPr>
            <p:spPr>
              <a:xfrm flipV="1">
                <a:off x="7096638" y="2209800"/>
                <a:ext cx="0" cy="82816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9" idx="5"/>
              </p:cNvCxnSpPr>
              <p:nvPr/>
            </p:nvCxnSpPr>
            <p:spPr>
              <a:xfrm>
                <a:off x="7096638" y="4277238"/>
                <a:ext cx="0" cy="82816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Rectangular Callout 20"/>
            <p:cNvSpPr/>
            <p:nvPr/>
          </p:nvSpPr>
          <p:spPr>
            <a:xfrm>
              <a:off x="4855240" y="5768304"/>
              <a:ext cx="1757619" cy="909381"/>
            </a:xfrm>
            <a:prstGeom prst="wedgeRectCallout">
              <a:avLst>
                <a:gd name="adj1" fmla="val 78377"/>
                <a:gd name="adj2" fmla="val -87159"/>
              </a:avLst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Current comes out of the EMITTER</a:t>
              </a:r>
            </a:p>
          </p:txBody>
        </p:sp>
        <p:sp>
          <p:nvSpPr>
            <p:cNvPr id="22" name="Rectangular Callout 21"/>
            <p:cNvSpPr/>
            <p:nvPr/>
          </p:nvSpPr>
          <p:spPr>
            <a:xfrm>
              <a:off x="4855240" y="1981200"/>
              <a:ext cx="1490919" cy="952500"/>
            </a:xfrm>
            <a:prstGeom prst="wedgeRectCallout">
              <a:avLst>
                <a:gd name="adj1" fmla="val 106108"/>
                <a:gd name="adj2" fmla="val 62129"/>
              </a:avLst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Current flows into the COLLECTOR</a:t>
              </a:r>
            </a:p>
          </p:txBody>
        </p:sp>
        <p:sp>
          <p:nvSpPr>
            <p:cNvPr id="23" name="Rectangular Callout 22"/>
            <p:cNvSpPr/>
            <p:nvPr/>
          </p:nvSpPr>
          <p:spPr>
            <a:xfrm>
              <a:off x="7529028" y="2481373"/>
              <a:ext cx="1386371" cy="604581"/>
            </a:xfrm>
            <a:prstGeom prst="wedgeRectCallout">
              <a:avLst>
                <a:gd name="adj1" fmla="val -58241"/>
                <a:gd name="adj2" fmla="val 108226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COLLECTOR</a:t>
              </a:r>
            </a:p>
          </p:txBody>
        </p:sp>
        <p:sp>
          <p:nvSpPr>
            <p:cNvPr id="24" name="Rectangular Callout 23"/>
            <p:cNvSpPr/>
            <p:nvPr/>
          </p:nvSpPr>
          <p:spPr>
            <a:xfrm>
              <a:off x="7529029" y="5224719"/>
              <a:ext cx="1386371" cy="1176081"/>
            </a:xfrm>
            <a:prstGeom prst="wedgeRectCallout">
              <a:avLst>
                <a:gd name="adj1" fmla="val -59775"/>
                <a:gd name="adj2" fmla="val -79506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EMITTER</a:t>
              </a:r>
            </a:p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(The One with the arrow)</a:t>
              </a:r>
            </a:p>
          </p:txBody>
        </p:sp>
        <p:sp>
          <p:nvSpPr>
            <p:cNvPr id="25" name="Rectangular Callout 24"/>
            <p:cNvSpPr/>
            <p:nvPr/>
          </p:nvSpPr>
          <p:spPr>
            <a:xfrm>
              <a:off x="4620733" y="3202909"/>
              <a:ext cx="745459" cy="604581"/>
            </a:xfrm>
            <a:prstGeom prst="wedgeRectCallout">
              <a:avLst>
                <a:gd name="adj1" fmla="val 88880"/>
                <a:gd name="adj2" fmla="val 9767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BASE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DDC1E83-4D3D-4799-9309-CF68042C008B}"/>
              </a:ext>
            </a:extLst>
          </p:cNvPr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Bipolar Transistor Basics</a:t>
            </a:r>
            <a:endParaRPr lang="en-GB" sz="4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Questions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An </a:t>
            </a:r>
            <a:r>
              <a:rPr lang="en-GB" sz="2400" dirty="0" err="1"/>
              <a:t>npn</a:t>
            </a:r>
            <a:r>
              <a:rPr lang="en-GB" sz="2400" dirty="0"/>
              <a:t> bipolar transistor has a collector current of 5</a:t>
            </a:r>
            <a:r>
              <a:rPr lang="en-GB" sz="800" dirty="0"/>
              <a:t> </a:t>
            </a:r>
            <a:r>
              <a:rPr lang="en-GB" sz="2400" dirty="0"/>
              <a:t>A and needs a base current of 400</a:t>
            </a:r>
            <a:r>
              <a:rPr lang="en-GB" sz="800" dirty="0"/>
              <a:t> </a:t>
            </a:r>
            <a:r>
              <a:rPr lang="en-GB" sz="2400" dirty="0"/>
              <a:t>mA. What is the gain of the transistor?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An </a:t>
            </a:r>
            <a:r>
              <a:rPr lang="en-GB" sz="2400" dirty="0" err="1"/>
              <a:t>npn</a:t>
            </a:r>
            <a:r>
              <a:rPr lang="en-GB" sz="2400" dirty="0"/>
              <a:t> transistor needs a base current of 20</a:t>
            </a:r>
            <a:r>
              <a:rPr lang="en-GB" sz="800" dirty="0"/>
              <a:t> </a:t>
            </a:r>
            <a:r>
              <a:rPr lang="en-GB" sz="2400" dirty="0"/>
              <a:t>mA and the base resistor is attached to a 9</a:t>
            </a:r>
            <a:r>
              <a:rPr lang="en-GB" sz="800" dirty="0"/>
              <a:t> </a:t>
            </a:r>
            <a:r>
              <a:rPr lang="en-GB" sz="2400" dirty="0"/>
              <a:t>V battery. What value of base resistor should be used?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An </a:t>
            </a:r>
            <a:r>
              <a:rPr lang="en-GB" sz="2400" dirty="0" err="1"/>
              <a:t>npn</a:t>
            </a:r>
            <a:r>
              <a:rPr lang="en-GB" sz="2400" dirty="0"/>
              <a:t> bipolar transistor is used to switch on a load when it receives a signal from a control circuit. The transistor has a current gain of 200. If the output from the control circuit is 12</a:t>
            </a:r>
            <a:r>
              <a:rPr lang="en-GB" sz="800" dirty="0"/>
              <a:t> </a:t>
            </a:r>
            <a:r>
              <a:rPr lang="en-GB" sz="2400" dirty="0"/>
              <a:t>V and the current required by the load is 400</a:t>
            </a:r>
            <a:r>
              <a:rPr lang="en-GB" sz="800" dirty="0"/>
              <a:t> </a:t>
            </a:r>
            <a:r>
              <a:rPr lang="en-GB" sz="2400" dirty="0"/>
              <a:t>mA, what value of base resistor is needed?</a:t>
            </a:r>
          </a:p>
        </p:txBody>
      </p:sp>
    </p:spTree>
    <p:extLst>
      <p:ext uri="{BB962C8B-B14F-4D97-AF65-F5344CB8AC3E}">
        <p14:creationId xmlns:p14="http://schemas.microsoft.com/office/powerpoint/2010/main" val="3244617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Answers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37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AutoNum type="arabicPeriod"/>
            </a:pP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dirty="0"/>
              <a:t> = I</a:t>
            </a:r>
            <a:r>
              <a:rPr lang="en-GB" sz="2400" baseline="-25000" dirty="0"/>
              <a:t>C</a:t>
            </a:r>
            <a:r>
              <a:rPr lang="en-GB" sz="2400" dirty="0"/>
              <a:t> / I</a:t>
            </a:r>
            <a:r>
              <a:rPr lang="en-GB" sz="2400" baseline="-25000" dirty="0"/>
              <a:t>B</a:t>
            </a:r>
            <a:r>
              <a:rPr lang="en-GB" sz="2400" dirty="0"/>
              <a:t>		I</a:t>
            </a:r>
            <a:r>
              <a:rPr lang="en-GB" sz="2400" baseline="-25000" dirty="0"/>
              <a:t>C</a:t>
            </a:r>
            <a:r>
              <a:rPr lang="en-GB" sz="2400" dirty="0"/>
              <a:t> = 5</a:t>
            </a:r>
            <a:r>
              <a:rPr lang="en-GB" sz="800" dirty="0"/>
              <a:t> </a:t>
            </a:r>
            <a:r>
              <a:rPr lang="en-GB" sz="2400" dirty="0"/>
              <a:t>A	and I</a:t>
            </a:r>
            <a:r>
              <a:rPr lang="en-GB" sz="2400" baseline="-25000" dirty="0"/>
              <a:t>B</a:t>
            </a:r>
            <a:r>
              <a:rPr lang="en-GB" sz="2400" dirty="0"/>
              <a:t> = 0.4</a:t>
            </a:r>
            <a:r>
              <a:rPr lang="en-GB" sz="800" dirty="0"/>
              <a:t> </a:t>
            </a:r>
            <a:r>
              <a:rPr lang="en-GB" sz="2400" dirty="0"/>
              <a:t>A (note change of units)</a:t>
            </a:r>
          </a:p>
          <a:p>
            <a:pPr lvl="1">
              <a:spcAft>
                <a:spcPts val="1200"/>
              </a:spcAft>
            </a:pP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dirty="0"/>
              <a:t> = 5 / 0.4 = </a:t>
            </a:r>
            <a:r>
              <a:rPr lang="en-GB" sz="2400" dirty="0">
                <a:solidFill>
                  <a:srgbClr val="FF0000"/>
                </a:solidFill>
              </a:rPr>
              <a:t>12.5</a:t>
            </a:r>
            <a:r>
              <a:rPr lang="en-GB" sz="2400" dirty="0"/>
              <a:t> (there are no units)</a:t>
            </a:r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en-GB" sz="2400" dirty="0"/>
              <a:t>When transistor conducts, the BASE voltage is 0.7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lvl="1">
              <a:spcAft>
                <a:spcPts val="1200"/>
              </a:spcAft>
            </a:pPr>
            <a:r>
              <a:rPr lang="en-GB" sz="2400" dirty="0"/>
              <a:t>The voltage across resistor = 9</a:t>
            </a:r>
            <a:r>
              <a:rPr lang="en-GB" sz="800" dirty="0"/>
              <a:t> </a:t>
            </a:r>
            <a:r>
              <a:rPr lang="en-GB" sz="2400" dirty="0"/>
              <a:t>V – 0.7</a:t>
            </a:r>
            <a:r>
              <a:rPr lang="en-GB" sz="800" dirty="0"/>
              <a:t> </a:t>
            </a:r>
            <a:r>
              <a:rPr lang="en-GB" sz="2400" dirty="0"/>
              <a:t>V = 8.3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lvl="1">
              <a:spcAft>
                <a:spcPts val="1200"/>
              </a:spcAft>
            </a:pPr>
            <a:r>
              <a:rPr lang="en-GB" sz="2400" dirty="0"/>
              <a:t>BASE current = 20</a:t>
            </a:r>
            <a:r>
              <a:rPr lang="en-GB" sz="800" dirty="0"/>
              <a:t> </a:t>
            </a:r>
            <a:r>
              <a:rPr lang="en-GB" sz="2400" dirty="0"/>
              <a:t>mA so R = 8.3 / 0.02 = 415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r>
              <a:rPr lang="en-GB" sz="2400" dirty="0"/>
              <a:t> so use </a:t>
            </a:r>
            <a:r>
              <a:rPr lang="en-GB" sz="2400" dirty="0">
                <a:solidFill>
                  <a:srgbClr val="FF0000"/>
                </a:solidFill>
              </a:rPr>
              <a:t>390</a:t>
            </a:r>
            <a:r>
              <a:rPr lang="en-GB" sz="800" dirty="0">
                <a:solidFill>
                  <a:srgbClr val="FF0000"/>
                </a:solidFill>
              </a:rPr>
              <a:t> 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endParaRPr lang="en-GB" sz="2400" dirty="0">
              <a:solidFill>
                <a:srgbClr val="FF0000"/>
              </a:solidFill>
            </a:endParaRPr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en-GB" sz="2400" dirty="0"/>
              <a:t>The gain equation gives a BASE current of 400</a:t>
            </a:r>
            <a:r>
              <a:rPr lang="en-GB" sz="800" dirty="0"/>
              <a:t> </a:t>
            </a:r>
            <a:r>
              <a:rPr lang="en-GB" sz="2400" dirty="0"/>
              <a:t>mA / 200 = 2</a:t>
            </a:r>
            <a:r>
              <a:rPr lang="en-GB" sz="800" dirty="0"/>
              <a:t> </a:t>
            </a:r>
            <a:r>
              <a:rPr lang="en-GB" sz="2400" dirty="0"/>
              <a:t>mA</a:t>
            </a:r>
          </a:p>
          <a:p>
            <a:pPr lvl="1">
              <a:spcAft>
                <a:spcPts val="1200"/>
              </a:spcAft>
            </a:pPr>
            <a:r>
              <a:rPr lang="en-GB" sz="2400" dirty="0"/>
              <a:t>BASE voltage of 0.7</a:t>
            </a:r>
            <a:r>
              <a:rPr lang="en-GB" sz="800" dirty="0"/>
              <a:t> </a:t>
            </a:r>
            <a:r>
              <a:rPr lang="en-GB" sz="2400" dirty="0"/>
              <a:t>V means that there is a voltage across the BASE resistor of 12</a:t>
            </a:r>
            <a:r>
              <a:rPr lang="en-GB" sz="800" dirty="0"/>
              <a:t> </a:t>
            </a:r>
            <a:r>
              <a:rPr lang="en-GB" sz="2400" dirty="0"/>
              <a:t>V – 0.7</a:t>
            </a:r>
            <a:r>
              <a:rPr lang="en-GB" sz="800" dirty="0"/>
              <a:t> </a:t>
            </a:r>
            <a:r>
              <a:rPr lang="en-GB" sz="2400" dirty="0"/>
              <a:t>V = 11.3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lvl="1">
              <a:spcAft>
                <a:spcPts val="1200"/>
              </a:spcAft>
            </a:pPr>
            <a:r>
              <a:rPr lang="en-GB" sz="2400" dirty="0"/>
              <a:t>Therefore, R = 11.3 / 0.002 = 5650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r>
              <a:rPr lang="en-GB" sz="2400" dirty="0"/>
              <a:t> so use </a:t>
            </a:r>
            <a:r>
              <a:rPr lang="en-GB" sz="2400" dirty="0">
                <a:solidFill>
                  <a:srgbClr val="FF0000"/>
                </a:solidFill>
              </a:rPr>
              <a:t>5600</a:t>
            </a:r>
            <a:r>
              <a:rPr lang="en-GB" sz="800" dirty="0">
                <a:solidFill>
                  <a:srgbClr val="FF0000"/>
                </a:solidFill>
              </a:rPr>
              <a:t> 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endParaRPr lang="en-GB" sz="2400" dirty="0">
              <a:solidFill>
                <a:srgbClr val="FF0000"/>
              </a:solidFill>
            </a:endParaRPr>
          </a:p>
          <a:p>
            <a:pPr marL="457200" indent="-457200">
              <a:spcAft>
                <a:spcPts val="1200"/>
              </a:spcAft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0297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Bipolar Transistor Basics (2)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600200"/>
            <a:ext cx="4305300" cy="294721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Some common bipolar transistors used are: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sz="2400" dirty="0"/>
              <a:t>BC107 (low power)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sz="2400" dirty="0"/>
              <a:t>BC441, BFY51, 2N3053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sz="2400" dirty="0"/>
              <a:t>TIP31 (plastic package)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8086" y="5117068"/>
            <a:ext cx="8228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NOTE: The collector is usually attached to the metal case or the metal heatsink so take care. The emitter is identified by a tag on metal can style cases. Always check the datasheet.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24000"/>
            <a:ext cx="4724400" cy="320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3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Bipolar Transistor Basics (3)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61677"/>
            <a:ext cx="4495800" cy="116722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When there is no current in the BASE, no current can flow from the COLLECTOR to the EMITTER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544576" y="2734341"/>
            <a:ext cx="2324100" cy="2895600"/>
            <a:chOff x="5029200" y="2209800"/>
            <a:chExt cx="2324100" cy="28956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6477000" y="2971800"/>
              <a:ext cx="0" cy="137160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029200" y="3657600"/>
              <a:ext cx="144780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600700" y="2781300"/>
              <a:ext cx="1752600" cy="1752600"/>
            </a:xfrm>
            <a:prstGeom prst="ellipse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Connector 15"/>
            <p:cNvCxnSpPr>
              <a:endCxn id="15" idx="7"/>
            </p:cNvCxnSpPr>
            <p:nvPr/>
          </p:nvCxnSpPr>
          <p:spPr>
            <a:xfrm flipV="1">
              <a:off x="6477000" y="3037962"/>
              <a:ext cx="619638" cy="61963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endCxn id="15" idx="5"/>
            </p:cNvCxnSpPr>
            <p:nvPr/>
          </p:nvCxnSpPr>
          <p:spPr>
            <a:xfrm>
              <a:off x="6477000" y="3657600"/>
              <a:ext cx="619638" cy="619638"/>
            </a:xfrm>
            <a:prstGeom prst="straightConnector1">
              <a:avLst/>
            </a:prstGeom>
            <a:ln w="635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5" idx="7"/>
            </p:cNvCxnSpPr>
            <p:nvPr/>
          </p:nvCxnSpPr>
          <p:spPr>
            <a:xfrm flipV="1">
              <a:off x="7096638" y="2209800"/>
              <a:ext cx="0" cy="828162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5" idx="5"/>
            </p:cNvCxnSpPr>
            <p:nvPr/>
          </p:nvCxnSpPr>
          <p:spPr>
            <a:xfrm>
              <a:off x="7096638" y="4277238"/>
              <a:ext cx="0" cy="828162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457200" y="2815861"/>
            <a:ext cx="4495800" cy="16799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When a small current (I</a:t>
            </a:r>
            <a:r>
              <a:rPr lang="en-GB" sz="2400" baseline="-25000" dirty="0"/>
              <a:t>B</a:t>
            </a:r>
            <a:r>
              <a:rPr lang="en-GB" sz="2400" dirty="0"/>
              <a:t>) flows in the BASE, a much larger current (I</a:t>
            </a:r>
            <a:r>
              <a:rPr lang="en-GB" sz="2400" baseline="-25000" dirty="0"/>
              <a:t>C</a:t>
            </a:r>
            <a:r>
              <a:rPr lang="en-GB" sz="2400" dirty="0"/>
              <a:t>) can flow from COLLECTOR to EMITTER</a:t>
            </a:r>
          </a:p>
        </p:txBody>
      </p:sp>
      <p:sp>
        <p:nvSpPr>
          <p:cNvPr id="2" name="Down Arrow 1"/>
          <p:cNvSpPr/>
          <p:nvPr/>
        </p:nvSpPr>
        <p:spPr>
          <a:xfrm>
            <a:off x="8097276" y="2920982"/>
            <a:ext cx="685800" cy="28956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ight Arrow 20"/>
          <p:cNvSpPr/>
          <p:nvPr/>
        </p:nvSpPr>
        <p:spPr>
          <a:xfrm>
            <a:off x="5164104" y="3798932"/>
            <a:ext cx="609600" cy="24439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22" name="Rectangular Callout 21"/>
          <p:cNvSpPr/>
          <p:nvPr/>
        </p:nvSpPr>
        <p:spPr>
          <a:xfrm>
            <a:off x="5164104" y="2443719"/>
            <a:ext cx="1237224" cy="943641"/>
          </a:xfrm>
          <a:prstGeom prst="wedgeRectCallout">
            <a:avLst>
              <a:gd name="adj1" fmla="val -22552"/>
              <a:gd name="adj2" fmla="val 89542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Small BASE current (I</a:t>
            </a:r>
            <a:r>
              <a:rPr lang="en-GB" baseline="-25000" dirty="0"/>
              <a:t>B</a:t>
            </a:r>
            <a:r>
              <a:rPr lang="en-GB" dirty="0"/>
              <a:t>)</a:t>
            </a:r>
          </a:p>
        </p:txBody>
      </p:sp>
      <p:sp>
        <p:nvSpPr>
          <p:cNvPr id="23" name="Rectangular Callout 22"/>
          <p:cNvSpPr/>
          <p:nvPr/>
        </p:nvSpPr>
        <p:spPr>
          <a:xfrm>
            <a:off x="6748355" y="2062721"/>
            <a:ext cx="2209800" cy="583611"/>
          </a:xfrm>
          <a:prstGeom prst="wedgeRectCallout">
            <a:avLst>
              <a:gd name="adj1" fmla="val 26320"/>
              <a:gd name="adj2" fmla="val 77075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Large COLLECTOR current (I</a:t>
            </a:r>
            <a:r>
              <a:rPr lang="en-GB" baseline="-25000" dirty="0"/>
              <a:t>C</a:t>
            </a:r>
            <a:r>
              <a:rPr lang="en-GB" dirty="0"/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572000"/>
            <a:ext cx="4495800" cy="16799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When a the transistor conducts and a current flows into the BASE, the voltage across the BASE-EMITTER junction is 0.7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5188382" y="4834263"/>
            <a:ext cx="2372744" cy="1541712"/>
            <a:chOff x="5188382" y="4834263"/>
            <a:chExt cx="2372744" cy="1541712"/>
          </a:xfrm>
        </p:grpSpPr>
        <p:sp>
          <p:nvSpPr>
            <p:cNvPr id="27" name="Curved Left Arrow 26"/>
            <p:cNvSpPr/>
            <p:nvPr/>
          </p:nvSpPr>
          <p:spPr>
            <a:xfrm rot="7753418">
              <a:off x="5939460" y="4083185"/>
              <a:ext cx="870587" cy="2372744"/>
            </a:xfrm>
            <a:prstGeom prst="curvedLeftArrow">
              <a:avLst>
                <a:gd name="adj1" fmla="val 25000"/>
                <a:gd name="adj2" fmla="val 50000"/>
                <a:gd name="adj3" fmla="val 49376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26149" y="5791200"/>
              <a:ext cx="12794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00B050"/>
                  </a:solidFill>
                </a:rPr>
                <a:t>0.7 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760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Using Bipolar Transistors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2178" y="1523999"/>
            <a:ext cx="4076523" cy="4908273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used as a transducer driver: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EMITTER is connected to 0</a:t>
            </a:r>
            <a:r>
              <a:rPr lang="en-GB" sz="900" dirty="0"/>
              <a:t> </a:t>
            </a:r>
            <a:r>
              <a:rPr lang="en-GB" sz="2400" dirty="0"/>
              <a:t>V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COLLECTOR is connected to the transducer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BASE is connected to whatever is controlling the transistor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 BASE resistor is necessary to limit the current into the BASE.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4572000" y="1600200"/>
            <a:ext cx="4114800" cy="4377106"/>
            <a:chOff x="4572000" y="2055167"/>
            <a:chExt cx="4114800" cy="4377106"/>
          </a:xfrm>
        </p:grpSpPr>
        <p:cxnSp>
          <p:nvCxnSpPr>
            <p:cNvPr id="15" name="Straight Connector 14"/>
            <p:cNvCxnSpPr>
              <a:stCxn id="2" idx="1"/>
              <a:endCxn id="2" idx="5"/>
            </p:cNvCxnSpPr>
            <p:nvPr/>
          </p:nvCxnSpPr>
          <p:spPr>
            <a:xfrm>
              <a:off x="7461788" y="2982719"/>
              <a:ext cx="754342" cy="754342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2" idx="7"/>
              <a:endCxn id="2" idx="3"/>
            </p:cNvCxnSpPr>
            <p:nvPr/>
          </p:nvCxnSpPr>
          <p:spPr>
            <a:xfrm flipH="1">
              <a:off x="7461788" y="2982719"/>
              <a:ext cx="754342" cy="754342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/>
            <p:cNvGrpSpPr/>
            <p:nvPr/>
          </p:nvGrpSpPr>
          <p:grpSpPr>
            <a:xfrm>
              <a:off x="4572000" y="2055167"/>
              <a:ext cx="4114800" cy="4377106"/>
              <a:chOff x="4572000" y="2055167"/>
              <a:chExt cx="4114800" cy="4377106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6179568" y="3877341"/>
                <a:ext cx="1865396" cy="2324100"/>
                <a:chOff x="5029200" y="2209800"/>
                <a:chExt cx="2324100" cy="289560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6477000" y="2971800"/>
                  <a:ext cx="0" cy="137160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5029200" y="3657600"/>
                  <a:ext cx="14478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Oval 8"/>
                <p:cNvSpPr/>
                <p:nvPr/>
              </p:nvSpPr>
              <p:spPr>
                <a:xfrm>
                  <a:off x="5600700" y="2781300"/>
                  <a:ext cx="1752600" cy="1752600"/>
                </a:xfrm>
                <a:prstGeom prst="ellipse">
                  <a:avLst/>
                </a:prstGeom>
                <a:noFill/>
                <a:ln w="635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0" name="Straight Connector 9"/>
                <p:cNvCxnSpPr>
                  <a:endCxn id="9" idx="7"/>
                </p:cNvCxnSpPr>
                <p:nvPr/>
              </p:nvCxnSpPr>
              <p:spPr>
                <a:xfrm flipV="1">
                  <a:off x="6477000" y="3037962"/>
                  <a:ext cx="619638" cy="619638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>
                  <a:endCxn id="9" idx="5"/>
                </p:cNvCxnSpPr>
                <p:nvPr/>
              </p:nvCxnSpPr>
              <p:spPr>
                <a:xfrm>
                  <a:off x="6477000" y="3657600"/>
                  <a:ext cx="619638" cy="619638"/>
                </a:xfrm>
                <a:prstGeom prst="straightConnector1">
                  <a:avLst/>
                </a:prstGeom>
                <a:ln w="63500"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>
                  <a:stCxn id="9" idx="7"/>
                </p:cNvCxnSpPr>
                <p:nvPr/>
              </p:nvCxnSpPr>
              <p:spPr>
                <a:xfrm flipV="1">
                  <a:off x="7096638" y="2209800"/>
                  <a:ext cx="0" cy="828162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stCxn id="9" idx="5"/>
                </p:cNvCxnSpPr>
                <p:nvPr/>
              </p:nvCxnSpPr>
              <p:spPr>
                <a:xfrm>
                  <a:off x="7096638" y="4277238"/>
                  <a:ext cx="0" cy="828162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" name="Oval 1"/>
              <p:cNvSpPr/>
              <p:nvPr/>
            </p:nvSpPr>
            <p:spPr>
              <a:xfrm>
                <a:off x="7305559" y="2826490"/>
                <a:ext cx="1066800" cy="1066800"/>
              </a:xfrm>
              <a:prstGeom prst="ellipse">
                <a:avLst/>
              </a:prstGeom>
              <a:noFill/>
              <a:ln w="635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0" name="Straight Connector 19"/>
              <p:cNvCxnSpPr>
                <a:stCxn id="2" idx="0"/>
              </p:cNvCxnSpPr>
              <p:nvPr/>
            </p:nvCxnSpPr>
            <p:spPr>
              <a:xfrm flipV="1">
                <a:off x="7838959" y="2286000"/>
                <a:ext cx="0" cy="54049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010400" y="2286000"/>
                <a:ext cx="1676400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7000759" y="6201441"/>
                <a:ext cx="1676400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5105400" y="4790720"/>
                <a:ext cx="1074168" cy="497341"/>
              </a:xfrm>
              <a:prstGeom prst="rect">
                <a:avLst/>
              </a:prstGeom>
              <a:noFill/>
              <a:ln w="635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6" name="Straight Connector 25"/>
              <p:cNvCxnSpPr>
                <a:stCxn id="24" idx="1"/>
              </p:cNvCxnSpPr>
              <p:nvPr/>
            </p:nvCxnSpPr>
            <p:spPr>
              <a:xfrm flipH="1">
                <a:off x="4572000" y="5039391"/>
                <a:ext cx="533400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6271095" y="2055167"/>
                <a:ext cx="6928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12</a:t>
                </a:r>
                <a:r>
                  <a:rPr lang="en-GB" sz="800" dirty="0"/>
                  <a:t> </a:t>
                </a:r>
                <a:r>
                  <a:rPr lang="en-GB" sz="2400" dirty="0"/>
                  <a:t>V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261454" y="5970608"/>
                <a:ext cx="5373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0</a:t>
                </a:r>
                <a:r>
                  <a:rPr lang="en-GB" sz="800" dirty="0"/>
                  <a:t> </a:t>
                </a:r>
                <a:r>
                  <a:rPr lang="en-GB" sz="2400" dirty="0"/>
                  <a:t>V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411225" y="4778416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R</a:t>
                </a:r>
                <a:r>
                  <a:rPr lang="en-GB" sz="2400" baseline="-25000" dirty="0"/>
                  <a:t>B</a:t>
                </a: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4948731" y="4950202"/>
            <a:ext cx="1454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BASE Resistor</a:t>
            </a:r>
          </a:p>
        </p:txBody>
      </p:sp>
      <p:sp>
        <p:nvSpPr>
          <p:cNvPr id="31" name="Rectangular Callout 30"/>
          <p:cNvSpPr/>
          <p:nvPr/>
        </p:nvSpPr>
        <p:spPr>
          <a:xfrm>
            <a:off x="4689983" y="2072466"/>
            <a:ext cx="1905001" cy="910571"/>
          </a:xfrm>
          <a:prstGeom prst="wedgeRectCallout">
            <a:avLst>
              <a:gd name="adj1" fmla="val 84097"/>
              <a:gd name="adj2" fmla="val 36811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12 v bulb being controlled by the transistor</a:t>
            </a:r>
          </a:p>
        </p:txBody>
      </p:sp>
      <p:sp>
        <p:nvSpPr>
          <p:cNvPr id="32" name="Rectangular Callout 31"/>
          <p:cNvSpPr/>
          <p:nvPr/>
        </p:nvSpPr>
        <p:spPr>
          <a:xfrm>
            <a:off x="4689983" y="3135437"/>
            <a:ext cx="1905001" cy="910571"/>
          </a:xfrm>
          <a:prstGeom prst="wedgeRectCallout">
            <a:avLst>
              <a:gd name="adj1" fmla="val -56554"/>
              <a:gd name="adj2" fmla="val 9519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Small current in BASE turns on the transistor</a:t>
            </a:r>
          </a:p>
        </p:txBody>
      </p:sp>
    </p:spTree>
    <p:extLst>
      <p:ext uri="{BB962C8B-B14F-4D97-AF65-F5344CB8AC3E}">
        <p14:creationId xmlns:p14="http://schemas.microsoft.com/office/powerpoint/2010/main" val="30576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Using Bipolar Transistors (2)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3002" y="1454890"/>
            <a:ext cx="4267200" cy="48768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used as a transducer driver with electric motors, relays or any device containing a coil a protection diode must be used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When the motor turns OFF a large backwards voltage is produced. Called “back EMF”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back EMF can destroy the </a:t>
            </a:r>
            <a:r>
              <a:rPr lang="en-GB" sz="2400" b="1" dirty="0"/>
              <a:t>transistor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diode limits the back EMF to 0.7</a:t>
            </a:r>
            <a:r>
              <a:rPr lang="en-GB" sz="800" dirty="0"/>
              <a:t> </a:t>
            </a:r>
            <a:r>
              <a:rPr lang="en-GB" sz="2400" dirty="0"/>
              <a:t>V which is a safe voltage and so protects the transistor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572000" y="1447800"/>
            <a:ext cx="4114800" cy="4377106"/>
            <a:chOff x="4572000" y="2055167"/>
            <a:chExt cx="4114800" cy="4377106"/>
          </a:xfrm>
        </p:grpSpPr>
        <p:grpSp>
          <p:nvGrpSpPr>
            <p:cNvPr id="5" name="Group 4"/>
            <p:cNvGrpSpPr/>
            <p:nvPr/>
          </p:nvGrpSpPr>
          <p:grpSpPr>
            <a:xfrm>
              <a:off x="6179568" y="3877341"/>
              <a:ext cx="1865396" cy="2324100"/>
              <a:chOff x="5029200" y="2209800"/>
              <a:chExt cx="2324100" cy="28956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6477000" y="2971800"/>
                <a:ext cx="0" cy="137160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5029200" y="3657600"/>
                <a:ext cx="1447800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Oval 8"/>
              <p:cNvSpPr/>
              <p:nvPr/>
            </p:nvSpPr>
            <p:spPr>
              <a:xfrm>
                <a:off x="5600700" y="2781300"/>
                <a:ext cx="1752600" cy="1752600"/>
              </a:xfrm>
              <a:prstGeom prst="ellipse">
                <a:avLst/>
              </a:prstGeom>
              <a:noFill/>
              <a:ln w="635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" name="Straight Connector 9"/>
              <p:cNvCxnSpPr>
                <a:endCxn id="9" idx="7"/>
              </p:cNvCxnSpPr>
              <p:nvPr/>
            </p:nvCxnSpPr>
            <p:spPr>
              <a:xfrm flipV="1">
                <a:off x="6477000" y="3037962"/>
                <a:ext cx="619638" cy="619638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>
                <a:endCxn id="9" idx="5"/>
              </p:cNvCxnSpPr>
              <p:nvPr/>
            </p:nvCxnSpPr>
            <p:spPr>
              <a:xfrm>
                <a:off x="6477000" y="3657600"/>
                <a:ext cx="619638" cy="619638"/>
              </a:xfrm>
              <a:prstGeom prst="straightConnector1">
                <a:avLst/>
              </a:prstGeom>
              <a:ln w="6350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9" idx="7"/>
              </p:cNvCxnSpPr>
              <p:nvPr/>
            </p:nvCxnSpPr>
            <p:spPr>
              <a:xfrm flipV="1">
                <a:off x="7096638" y="2209800"/>
                <a:ext cx="0" cy="82816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9" idx="5"/>
              </p:cNvCxnSpPr>
              <p:nvPr/>
            </p:nvCxnSpPr>
            <p:spPr>
              <a:xfrm>
                <a:off x="7096638" y="4277238"/>
                <a:ext cx="0" cy="82816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Oval 1"/>
            <p:cNvSpPr/>
            <p:nvPr/>
          </p:nvSpPr>
          <p:spPr>
            <a:xfrm>
              <a:off x="7305559" y="2826490"/>
              <a:ext cx="1066800" cy="1066800"/>
            </a:xfrm>
            <a:prstGeom prst="ellipse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" name="Straight Connector 19"/>
            <p:cNvCxnSpPr>
              <a:stCxn id="2" idx="0"/>
            </p:cNvCxnSpPr>
            <p:nvPr/>
          </p:nvCxnSpPr>
          <p:spPr>
            <a:xfrm flipV="1">
              <a:off x="7838959" y="2286000"/>
              <a:ext cx="0" cy="54049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261454" y="2285999"/>
              <a:ext cx="2425346" cy="1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000759" y="6201441"/>
              <a:ext cx="167640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5105400" y="4790720"/>
              <a:ext cx="1074168" cy="497341"/>
            </a:xfrm>
            <a:prstGeom prst="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6" name="Straight Connector 25"/>
            <p:cNvCxnSpPr>
              <a:stCxn id="24" idx="1"/>
            </p:cNvCxnSpPr>
            <p:nvPr/>
          </p:nvCxnSpPr>
          <p:spPr>
            <a:xfrm flipH="1">
              <a:off x="4572000" y="5039391"/>
              <a:ext cx="53340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5440263" y="2055167"/>
              <a:ext cx="6928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12</a:t>
              </a:r>
              <a:r>
                <a:rPr lang="en-GB" sz="800" dirty="0"/>
                <a:t> </a:t>
              </a:r>
              <a:r>
                <a:rPr lang="en-GB" sz="2400" dirty="0"/>
                <a:t>V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61454" y="5970608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0</a:t>
              </a:r>
              <a:r>
                <a:rPr lang="en-GB" sz="800" dirty="0"/>
                <a:t> </a:t>
              </a:r>
              <a:r>
                <a:rPr lang="en-GB" sz="2400" dirty="0"/>
                <a:t>V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20000" y="2625355"/>
              <a:ext cx="454676" cy="270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24054" y="3810000"/>
              <a:ext cx="454676" cy="270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19149" y="2895600"/>
              <a:ext cx="71045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800" dirty="0"/>
                <a:t>M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261454" y="2895600"/>
              <a:ext cx="739305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Isosceles Triangle 36"/>
            <p:cNvSpPr/>
            <p:nvPr/>
          </p:nvSpPr>
          <p:spPr>
            <a:xfrm>
              <a:off x="6337490" y="2938017"/>
              <a:ext cx="601563" cy="678597"/>
            </a:xfrm>
            <a:prstGeom prst="triangle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Connector 38"/>
            <p:cNvCxnSpPr>
              <a:stCxn id="37" idx="3"/>
            </p:cNvCxnSpPr>
            <p:nvPr/>
          </p:nvCxnSpPr>
          <p:spPr>
            <a:xfrm>
              <a:off x="6638272" y="3616614"/>
              <a:ext cx="0" cy="593081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638271" y="4209695"/>
              <a:ext cx="1236103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7" idx="0"/>
            </p:cNvCxnSpPr>
            <p:nvPr/>
          </p:nvCxnSpPr>
          <p:spPr>
            <a:xfrm flipV="1">
              <a:off x="6638272" y="2286000"/>
              <a:ext cx="0" cy="652017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ular Callout 43"/>
            <p:cNvSpPr/>
            <p:nvPr/>
          </p:nvSpPr>
          <p:spPr>
            <a:xfrm>
              <a:off x="4838700" y="2826490"/>
              <a:ext cx="971215" cy="1383205"/>
            </a:xfrm>
            <a:prstGeom prst="wedgeRectCallout">
              <a:avLst>
                <a:gd name="adj1" fmla="val 99591"/>
                <a:gd name="adj2" fmla="val -15906"/>
              </a:avLst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Diode in reverse Bias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986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Calculating the Gain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10299"/>
            <a:ext cx="3276600" cy="5241454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current gain of a transistor is an number that tells us how big the COLLECTOR current is compared to the BASE current.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symbol for current gain is </a:t>
            </a: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endParaRPr lang="en-GB" sz="2400" baseline="-25000" dirty="0"/>
          </a:p>
          <a:p>
            <a:pPr>
              <a:spcAft>
                <a:spcPts val="1200"/>
              </a:spcAft>
            </a:pPr>
            <a:r>
              <a:rPr lang="en-GB" sz="2400" dirty="0"/>
              <a:t>The equation for current gain is </a:t>
            </a:r>
            <a:r>
              <a:rPr lang="en-GB" sz="2400" dirty="0" err="1"/>
              <a:t>h</a:t>
            </a:r>
            <a:r>
              <a:rPr lang="en-GB" sz="2400" baseline="-25000" dirty="0" err="1"/>
              <a:t>FE</a:t>
            </a:r>
            <a:r>
              <a:rPr lang="en-GB" sz="2400" baseline="-25000" dirty="0"/>
              <a:t> </a:t>
            </a:r>
            <a:r>
              <a:rPr lang="en-GB" sz="2400" dirty="0"/>
              <a:t>= I</a:t>
            </a:r>
            <a:r>
              <a:rPr lang="en-GB" sz="2400" baseline="-25000" dirty="0"/>
              <a:t>C</a:t>
            </a:r>
            <a:r>
              <a:rPr lang="en-GB" sz="2400" dirty="0"/>
              <a:t> / I</a:t>
            </a:r>
            <a:r>
              <a:rPr lang="en-GB" sz="2400" baseline="-25000" dirty="0"/>
              <a:t>B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current gain depends on the type of transistor used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5752136" y="3048000"/>
            <a:ext cx="3275575" cy="3578542"/>
            <a:chOff x="4572000" y="2055166"/>
            <a:chExt cx="4114800" cy="4495389"/>
          </a:xfrm>
        </p:grpSpPr>
        <p:grpSp>
          <p:nvGrpSpPr>
            <p:cNvPr id="24" name="Group 23"/>
            <p:cNvGrpSpPr/>
            <p:nvPr/>
          </p:nvGrpSpPr>
          <p:grpSpPr>
            <a:xfrm>
              <a:off x="4572000" y="2055166"/>
              <a:ext cx="4114800" cy="4495389"/>
              <a:chOff x="4572000" y="2055166"/>
              <a:chExt cx="4114800" cy="4495389"/>
            </a:xfrm>
          </p:grpSpPr>
          <p:cxnSp>
            <p:nvCxnSpPr>
              <p:cNvPr id="25" name="Straight Connector 24"/>
              <p:cNvCxnSpPr>
                <a:stCxn id="29" idx="1"/>
                <a:endCxn id="29" idx="5"/>
              </p:cNvCxnSpPr>
              <p:nvPr/>
            </p:nvCxnSpPr>
            <p:spPr>
              <a:xfrm>
                <a:off x="7461788" y="2982719"/>
                <a:ext cx="754342" cy="75434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29" idx="7"/>
                <a:endCxn id="29" idx="3"/>
              </p:cNvCxnSpPr>
              <p:nvPr/>
            </p:nvCxnSpPr>
            <p:spPr>
              <a:xfrm flipH="1">
                <a:off x="7461788" y="2982719"/>
                <a:ext cx="754342" cy="75434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/>
              <p:cNvGrpSpPr/>
              <p:nvPr/>
            </p:nvGrpSpPr>
            <p:grpSpPr>
              <a:xfrm>
                <a:off x="4572000" y="2055166"/>
                <a:ext cx="4114800" cy="4495389"/>
                <a:chOff x="4572000" y="2055166"/>
                <a:chExt cx="4114800" cy="4495389"/>
              </a:xfrm>
            </p:grpSpPr>
            <p:grpSp>
              <p:nvGrpSpPr>
                <p:cNvPr id="28" name="Group 27"/>
                <p:cNvGrpSpPr/>
                <p:nvPr/>
              </p:nvGrpSpPr>
              <p:grpSpPr>
                <a:xfrm>
                  <a:off x="6179568" y="3877341"/>
                  <a:ext cx="1865396" cy="2324100"/>
                  <a:chOff x="5029200" y="2209800"/>
                  <a:chExt cx="2324100" cy="2895600"/>
                </a:xfrm>
              </p:grpSpPr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6477000" y="2971800"/>
                    <a:ext cx="0" cy="1371600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5029200" y="3657600"/>
                    <a:ext cx="1447800" cy="0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" name="Oval 39"/>
                  <p:cNvSpPr/>
                  <p:nvPr/>
                </p:nvSpPr>
                <p:spPr>
                  <a:xfrm>
                    <a:off x="5600700" y="2781300"/>
                    <a:ext cx="1752600" cy="1752600"/>
                  </a:xfrm>
                  <a:prstGeom prst="ellipse">
                    <a:avLst/>
                  </a:prstGeom>
                  <a:noFill/>
                  <a:ln w="635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41" name="Straight Connector 40"/>
                  <p:cNvCxnSpPr>
                    <a:endCxn id="40" idx="7"/>
                  </p:cNvCxnSpPr>
                  <p:nvPr/>
                </p:nvCxnSpPr>
                <p:spPr>
                  <a:xfrm flipV="1">
                    <a:off x="6477000" y="3037962"/>
                    <a:ext cx="619638" cy="619638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Arrow Connector 41"/>
                  <p:cNvCxnSpPr>
                    <a:endCxn id="40" idx="5"/>
                  </p:cNvCxnSpPr>
                  <p:nvPr/>
                </p:nvCxnSpPr>
                <p:spPr>
                  <a:xfrm>
                    <a:off x="6477000" y="3657600"/>
                    <a:ext cx="619638" cy="619638"/>
                  </a:xfrm>
                  <a:prstGeom prst="straightConnector1">
                    <a:avLst/>
                  </a:prstGeom>
                  <a:ln w="63500"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>
                    <a:stCxn id="40" idx="7"/>
                  </p:cNvCxnSpPr>
                  <p:nvPr/>
                </p:nvCxnSpPr>
                <p:spPr>
                  <a:xfrm flipV="1">
                    <a:off x="7096638" y="2209800"/>
                    <a:ext cx="0" cy="828162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>
                    <a:stCxn id="40" idx="5"/>
                  </p:cNvCxnSpPr>
                  <p:nvPr/>
                </p:nvCxnSpPr>
                <p:spPr>
                  <a:xfrm>
                    <a:off x="7096638" y="4277238"/>
                    <a:ext cx="0" cy="828162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9" name="Oval 28"/>
                <p:cNvSpPr/>
                <p:nvPr/>
              </p:nvSpPr>
              <p:spPr>
                <a:xfrm>
                  <a:off x="7305559" y="2826490"/>
                  <a:ext cx="1066800" cy="1066800"/>
                </a:xfrm>
                <a:prstGeom prst="ellipse">
                  <a:avLst/>
                </a:prstGeom>
                <a:noFill/>
                <a:ln w="635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30" name="Straight Connector 29"/>
                <p:cNvCxnSpPr>
                  <a:stCxn id="29" idx="0"/>
                </p:cNvCxnSpPr>
                <p:nvPr/>
              </p:nvCxnSpPr>
              <p:spPr>
                <a:xfrm flipV="1">
                  <a:off x="7838959" y="2286000"/>
                  <a:ext cx="0" cy="54049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7010400" y="2286000"/>
                  <a:ext cx="1676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7000759" y="6201441"/>
                  <a:ext cx="1676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Rectangle 32"/>
                <p:cNvSpPr/>
                <p:nvPr/>
              </p:nvSpPr>
              <p:spPr>
                <a:xfrm>
                  <a:off x="5105400" y="4790720"/>
                  <a:ext cx="1074168" cy="497341"/>
                </a:xfrm>
                <a:prstGeom prst="rect">
                  <a:avLst/>
                </a:prstGeom>
                <a:noFill/>
                <a:ln w="635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34" name="Straight Connector 33"/>
                <p:cNvCxnSpPr>
                  <a:stCxn id="33" idx="1"/>
                </p:cNvCxnSpPr>
                <p:nvPr/>
              </p:nvCxnSpPr>
              <p:spPr>
                <a:xfrm flipH="1">
                  <a:off x="4572000" y="5039391"/>
                  <a:ext cx="533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TextBox 34"/>
                <p:cNvSpPr txBox="1"/>
                <p:nvPr/>
              </p:nvSpPr>
              <p:spPr>
                <a:xfrm>
                  <a:off x="6037213" y="2055166"/>
                  <a:ext cx="870323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12</a:t>
                  </a:r>
                  <a:r>
                    <a:rPr lang="en-GB" sz="800" dirty="0"/>
                    <a:t> </a:t>
                  </a:r>
                  <a:r>
                    <a:rPr lang="en-GB" sz="2400" dirty="0"/>
                    <a:t>V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6261454" y="5970608"/>
                  <a:ext cx="674994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0</a:t>
                  </a:r>
                  <a:r>
                    <a:rPr lang="en-GB" sz="800" dirty="0"/>
                    <a:t> </a:t>
                  </a:r>
                  <a:r>
                    <a:rPr lang="en-GB" sz="2400" dirty="0"/>
                    <a:t>V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5413056" y="4708114"/>
                  <a:ext cx="582362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R</a:t>
                  </a:r>
                  <a:r>
                    <a:rPr lang="en-GB" sz="2400" baseline="-25000" dirty="0"/>
                    <a:t>B</a:t>
                  </a:r>
                </a:p>
              </p:txBody>
            </p:sp>
          </p:grpSp>
        </p:grpSp>
        <p:sp>
          <p:nvSpPr>
            <p:cNvPr id="2" name="TextBox 1"/>
            <p:cNvSpPr txBox="1"/>
            <p:nvPr/>
          </p:nvSpPr>
          <p:spPr>
            <a:xfrm>
              <a:off x="6512183" y="2556246"/>
              <a:ext cx="995173" cy="579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20</a:t>
              </a:r>
              <a:r>
                <a:rPr lang="en-GB" sz="800" dirty="0"/>
                <a:t> </a:t>
              </a:r>
              <a:r>
                <a:rPr lang="en-GB" sz="2400" dirty="0"/>
                <a:t>W</a:t>
              </a: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733800" y="1411876"/>
            <a:ext cx="518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Example: </a:t>
            </a:r>
          </a:p>
          <a:p>
            <a:r>
              <a:rPr lang="en-GB" dirty="0"/>
              <a:t>For the transistor shown, current gain = 200, what base current is required?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733800" y="2533508"/>
            <a:ext cx="27788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Solution:</a:t>
            </a:r>
          </a:p>
          <a:p>
            <a:pPr marL="400050" indent="-400050">
              <a:buAutoNum type="romanLcParenR"/>
            </a:pPr>
            <a:r>
              <a:rPr lang="en-GB" dirty="0"/>
              <a:t>Calculate the COLLECTOR current using the information given about the bulb</a:t>
            </a:r>
          </a:p>
          <a:p>
            <a:pPr marL="400050" indent="-400050">
              <a:buAutoNum type="romanLcParenR"/>
            </a:pPr>
            <a:r>
              <a:rPr lang="en-GB" dirty="0"/>
              <a:t>P = V I  so  I = P / V</a:t>
            </a:r>
          </a:p>
          <a:p>
            <a:pPr marL="400050" indent="-400050">
              <a:buAutoNum type="romanLcParenR"/>
            </a:pPr>
            <a:r>
              <a:rPr lang="en-GB" dirty="0"/>
              <a:t>I</a:t>
            </a:r>
            <a:r>
              <a:rPr lang="en-GB" baseline="-25000" dirty="0"/>
              <a:t>C</a:t>
            </a:r>
            <a:r>
              <a:rPr lang="en-GB" dirty="0"/>
              <a:t> = 20 / 12 = 1.67</a:t>
            </a:r>
            <a:r>
              <a:rPr lang="en-GB" sz="800" dirty="0"/>
              <a:t> </a:t>
            </a:r>
            <a:r>
              <a:rPr lang="en-GB" dirty="0"/>
              <a:t>A</a:t>
            </a:r>
          </a:p>
          <a:p>
            <a:pPr marL="400050" indent="-400050">
              <a:buAutoNum type="romanLcParenR"/>
            </a:pPr>
            <a:r>
              <a:rPr lang="en-GB" dirty="0"/>
              <a:t>Calculate the BASE Current knowing the gain equation</a:t>
            </a:r>
          </a:p>
          <a:p>
            <a:pPr marL="400050" indent="-400050">
              <a:buAutoNum type="romanLcParenR"/>
            </a:pPr>
            <a:r>
              <a:rPr lang="en-GB" dirty="0" err="1"/>
              <a:t>h</a:t>
            </a:r>
            <a:r>
              <a:rPr lang="en-GB" baseline="-25000" dirty="0" err="1"/>
              <a:t>FE</a:t>
            </a:r>
            <a:r>
              <a:rPr lang="en-GB" dirty="0"/>
              <a:t> = I</a:t>
            </a:r>
            <a:r>
              <a:rPr lang="en-GB" baseline="-25000" dirty="0"/>
              <a:t>C</a:t>
            </a:r>
            <a:r>
              <a:rPr lang="en-GB" dirty="0"/>
              <a:t> / I</a:t>
            </a:r>
            <a:r>
              <a:rPr lang="en-GB" baseline="-25000" dirty="0"/>
              <a:t>B</a:t>
            </a:r>
          </a:p>
          <a:p>
            <a:pPr marL="400050" indent="-400050">
              <a:buAutoNum type="romanLcParenR"/>
            </a:pPr>
            <a:r>
              <a:rPr lang="en-GB" dirty="0"/>
              <a:t>200 = 1.67 / I</a:t>
            </a:r>
            <a:r>
              <a:rPr lang="en-GB" baseline="-25000" dirty="0"/>
              <a:t>B</a:t>
            </a:r>
          </a:p>
          <a:p>
            <a:pPr marL="400050" indent="-400050">
              <a:buAutoNum type="romanLcParenR"/>
            </a:pPr>
            <a:r>
              <a:rPr lang="en-GB" dirty="0"/>
              <a:t>I</a:t>
            </a:r>
            <a:r>
              <a:rPr lang="en-GB" baseline="-25000" dirty="0"/>
              <a:t>B</a:t>
            </a:r>
            <a:r>
              <a:rPr lang="en-GB" dirty="0"/>
              <a:t> = 0.0083</a:t>
            </a:r>
            <a:r>
              <a:rPr lang="en-GB" sz="800" dirty="0"/>
              <a:t> </a:t>
            </a:r>
            <a:r>
              <a:rPr lang="en-GB" dirty="0"/>
              <a:t>A = 8.3</a:t>
            </a:r>
            <a:r>
              <a:rPr lang="en-GB" sz="800" dirty="0"/>
              <a:t> </a:t>
            </a:r>
            <a:r>
              <a:rPr lang="en-GB" dirty="0"/>
              <a:t>mA</a:t>
            </a:r>
          </a:p>
        </p:txBody>
      </p:sp>
    </p:spTree>
    <p:extLst>
      <p:ext uri="{BB962C8B-B14F-4D97-AF65-F5344CB8AC3E}">
        <p14:creationId xmlns:p14="http://schemas.microsoft.com/office/powerpoint/2010/main" val="14468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Calculating the base resistor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83433"/>
            <a:ext cx="8229596" cy="1284337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To calculate the base resistor we need to know the current flowing into the base and the voltage across the resistor.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Use R = V / I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752136" y="3373616"/>
            <a:ext cx="3275575" cy="3578542"/>
            <a:chOff x="4572000" y="2055166"/>
            <a:chExt cx="4114800" cy="4495389"/>
          </a:xfrm>
        </p:grpSpPr>
        <p:grpSp>
          <p:nvGrpSpPr>
            <p:cNvPr id="6" name="Group 5"/>
            <p:cNvGrpSpPr/>
            <p:nvPr/>
          </p:nvGrpSpPr>
          <p:grpSpPr>
            <a:xfrm>
              <a:off x="4572000" y="2055166"/>
              <a:ext cx="4114800" cy="4495389"/>
              <a:chOff x="4572000" y="2055166"/>
              <a:chExt cx="4114800" cy="4495389"/>
            </a:xfrm>
          </p:grpSpPr>
          <p:cxnSp>
            <p:nvCxnSpPr>
              <p:cNvPr id="9" name="Straight Connector 8"/>
              <p:cNvCxnSpPr>
                <a:stCxn id="13" idx="1"/>
                <a:endCxn id="13" idx="5"/>
              </p:cNvCxnSpPr>
              <p:nvPr/>
            </p:nvCxnSpPr>
            <p:spPr>
              <a:xfrm>
                <a:off x="7461788" y="2982719"/>
                <a:ext cx="754342" cy="75434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stCxn id="13" idx="7"/>
                <a:endCxn id="13" idx="3"/>
              </p:cNvCxnSpPr>
              <p:nvPr/>
            </p:nvCxnSpPr>
            <p:spPr>
              <a:xfrm flipH="1">
                <a:off x="7461788" y="2982719"/>
                <a:ext cx="754342" cy="754342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/>
              <p:cNvGrpSpPr/>
              <p:nvPr/>
            </p:nvGrpSpPr>
            <p:grpSpPr>
              <a:xfrm>
                <a:off x="4572000" y="2055166"/>
                <a:ext cx="4114800" cy="4495389"/>
                <a:chOff x="4572000" y="2055166"/>
                <a:chExt cx="4114800" cy="4495389"/>
              </a:xfrm>
            </p:grpSpPr>
            <p:grpSp>
              <p:nvGrpSpPr>
                <p:cNvPr id="12" name="Group 11"/>
                <p:cNvGrpSpPr/>
                <p:nvPr/>
              </p:nvGrpSpPr>
              <p:grpSpPr>
                <a:xfrm>
                  <a:off x="6179568" y="3877341"/>
                  <a:ext cx="1865396" cy="2324100"/>
                  <a:chOff x="5029200" y="2209800"/>
                  <a:chExt cx="2324100" cy="2895600"/>
                </a:xfrm>
              </p:grpSpPr>
              <p:cxnSp>
                <p:nvCxnSpPr>
                  <p:cNvPr id="22" name="Straight Connector 21"/>
                  <p:cNvCxnSpPr/>
                  <p:nvPr/>
                </p:nvCxnSpPr>
                <p:spPr>
                  <a:xfrm>
                    <a:off x="6477000" y="2971800"/>
                    <a:ext cx="0" cy="1371600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5029200" y="3657600"/>
                    <a:ext cx="1447800" cy="0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Oval 23"/>
                  <p:cNvSpPr/>
                  <p:nvPr/>
                </p:nvSpPr>
                <p:spPr>
                  <a:xfrm>
                    <a:off x="5600700" y="2781300"/>
                    <a:ext cx="1752600" cy="1752600"/>
                  </a:xfrm>
                  <a:prstGeom prst="ellipse">
                    <a:avLst/>
                  </a:prstGeom>
                  <a:noFill/>
                  <a:ln w="635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25" name="Straight Connector 24"/>
                  <p:cNvCxnSpPr>
                    <a:endCxn id="24" idx="7"/>
                  </p:cNvCxnSpPr>
                  <p:nvPr/>
                </p:nvCxnSpPr>
                <p:spPr>
                  <a:xfrm flipV="1">
                    <a:off x="6477000" y="3037962"/>
                    <a:ext cx="619638" cy="619638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Arrow Connector 25"/>
                  <p:cNvCxnSpPr>
                    <a:endCxn id="24" idx="5"/>
                  </p:cNvCxnSpPr>
                  <p:nvPr/>
                </p:nvCxnSpPr>
                <p:spPr>
                  <a:xfrm>
                    <a:off x="6477000" y="3657600"/>
                    <a:ext cx="619638" cy="619638"/>
                  </a:xfrm>
                  <a:prstGeom prst="straightConnector1">
                    <a:avLst/>
                  </a:prstGeom>
                  <a:ln w="63500"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>
                    <a:stCxn id="24" idx="7"/>
                  </p:cNvCxnSpPr>
                  <p:nvPr/>
                </p:nvCxnSpPr>
                <p:spPr>
                  <a:xfrm flipV="1">
                    <a:off x="7096638" y="2209800"/>
                    <a:ext cx="0" cy="828162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>
                    <a:stCxn id="24" idx="5"/>
                  </p:cNvCxnSpPr>
                  <p:nvPr/>
                </p:nvCxnSpPr>
                <p:spPr>
                  <a:xfrm>
                    <a:off x="7096638" y="4277238"/>
                    <a:ext cx="0" cy="828162"/>
                  </a:xfrm>
                  <a:prstGeom prst="line">
                    <a:avLst/>
                  </a:prstGeom>
                  <a:ln w="635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" name="Oval 12"/>
                <p:cNvSpPr/>
                <p:nvPr/>
              </p:nvSpPr>
              <p:spPr>
                <a:xfrm>
                  <a:off x="7305559" y="2826490"/>
                  <a:ext cx="1066800" cy="1066800"/>
                </a:xfrm>
                <a:prstGeom prst="ellipse">
                  <a:avLst/>
                </a:prstGeom>
                <a:noFill/>
                <a:ln w="635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4" name="Straight Connector 13"/>
                <p:cNvCxnSpPr>
                  <a:stCxn id="13" idx="0"/>
                </p:cNvCxnSpPr>
                <p:nvPr/>
              </p:nvCxnSpPr>
              <p:spPr>
                <a:xfrm flipV="1">
                  <a:off x="7838959" y="2286000"/>
                  <a:ext cx="0" cy="54049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7010400" y="2286000"/>
                  <a:ext cx="1676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7000759" y="6201441"/>
                  <a:ext cx="1676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Rectangle 16"/>
                <p:cNvSpPr/>
                <p:nvPr/>
              </p:nvSpPr>
              <p:spPr>
                <a:xfrm>
                  <a:off x="5105400" y="4790720"/>
                  <a:ext cx="1074168" cy="497341"/>
                </a:xfrm>
                <a:prstGeom prst="rect">
                  <a:avLst/>
                </a:prstGeom>
                <a:noFill/>
                <a:ln w="635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8" name="Straight Connector 17"/>
                <p:cNvCxnSpPr>
                  <a:stCxn id="17" idx="1"/>
                </p:cNvCxnSpPr>
                <p:nvPr/>
              </p:nvCxnSpPr>
              <p:spPr>
                <a:xfrm flipH="1">
                  <a:off x="4572000" y="5039391"/>
                  <a:ext cx="533400" cy="0"/>
                </a:xfrm>
                <a:prstGeom prst="line">
                  <a:avLst/>
                </a:prstGeom>
                <a:ln w="635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18"/>
                <p:cNvSpPr txBox="1"/>
                <p:nvPr/>
              </p:nvSpPr>
              <p:spPr>
                <a:xfrm>
                  <a:off x="6037213" y="2055166"/>
                  <a:ext cx="870323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12</a:t>
                  </a:r>
                  <a:r>
                    <a:rPr lang="en-GB" sz="800" dirty="0"/>
                    <a:t> </a:t>
                  </a:r>
                  <a:r>
                    <a:rPr lang="en-GB" sz="2400" dirty="0"/>
                    <a:t>V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261454" y="5970608"/>
                  <a:ext cx="674994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0</a:t>
                  </a:r>
                  <a:r>
                    <a:rPr lang="en-GB" sz="800" dirty="0"/>
                    <a:t> </a:t>
                  </a:r>
                  <a:r>
                    <a:rPr lang="en-GB" sz="2400" dirty="0"/>
                    <a:t>V</a:t>
                  </a: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5409410" y="4717776"/>
                  <a:ext cx="582362" cy="5799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dirty="0"/>
                    <a:t>R</a:t>
                  </a:r>
                  <a:r>
                    <a:rPr lang="en-GB" sz="2400" baseline="-25000" dirty="0"/>
                    <a:t>B</a:t>
                  </a:r>
                </a:p>
              </p:txBody>
            </p:sp>
          </p:grpSp>
        </p:grpSp>
        <p:sp>
          <p:nvSpPr>
            <p:cNvPr id="7" name="TextBox 6"/>
            <p:cNvSpPr txBox="1"/>
            <p:nvPr/>
          </p:nvSpPr>
          <p:spPr>
            <a:xfrm>
              <a:off x="6512183" y="2556246"/>
              <a:ext cx="995173" cy="579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20</a:t>
              </a:r>
              <a:r>
                <a:rPr lang="en-GB" sz="800" dirty="0"/>
                <a:t> </a:t>
              </a:r>
              <a:r>
                <a:rPr lang="en-GB" sz="2400" dirty="0"/>
                <a:t>W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729808" y="5525430"/>
            <a:ext cx="3459740" cy="1167897"/>
            <a:chOff x="3729808" y="5525430"/>
            <a:chExt cx="3459740" cy="1167897"/>
          </a:xfrm>
        </p:grpSpPr>
        <p:sp>
          <p:nvSpPr>
            <p:cNvPr id="2" name="Right Arrow 1"/>
            <p:cNvSpPr/>
            <p:nvPr/>
          </p:nvSpPr>
          <p:spPr>
            <a:xfrm>
              <a:off x="6242999" y="6144337"/>
              <a:ext cx="788837" cy="265339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80563" y="6323995"/>
              <a:ext cx="12089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I</a:t>
              </a:r>
              <a:r>
                <a:rPr lang="en-GB" baseline="-25000" dirty="0"/>
                <a:t>B</a:t>
              </a:r>
              <a:r>
                <a:rPr lang="en-GB" dirty="0"/>
                <a:t> = 8.3</a:t>
              </a:r>
              <a:r>
                <a:rPr lang="en-GB" sz="800" dirty="0"/>
                <a:t> </a:t>
              </a:r>
              <a:r>
                <a:rPr lang="en-GB" dirty="0"/>
                <a:t>mA</a:t>
              </a:r>
            </a:p>
          </p:txBody>
        </p:sp>
        <p:sp>
          <p:nvSpPr>
            <p:cNvPr id="30" name="Rectangular Callout 29"/>
            <p:cNvSpPr/>
            <p:nvPr/>
          </p:nvSpPr>
          <p:spPr>
            <a:xfrm>
              <a:off x="3729808" y="5525430"/>
              <a:ext cx="1546195" cy="965060"/>
            </a:xfrm>
            <a:prstGeom prst="wedgeRectCallout">
              <a:avLst>
                <a:gd name="adj1" fmla="val 77326"/>
                <a:gd name="adj2" fmla="val -2705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Voltage from previous circuit = 5</a:t>
              </a:r>
              <a:r>
                <a:rPr lang="en-GB" sz="800" dirty="0">
                  <a:solidFill>
                    <a:schemeClr val="tx1"/>
                  </a:solidFill>
                </a:rPr>
                <a:t> </a:t>
              </a:r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57200" y="2618249"/>
            <a:ext cx="5447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Example: </a:t>
            </a:r>
            <a:r>
              <a:rPr lang="en-GB" dirty="0"/>
              <a:t>A logic gate gives a voltage of 5</a:t>
            </a:r>
            <a:r>
              <a:rPr lang="en-GB" sz="800" dirty="0"/>
              <a:t> </a:t>
            </a:r>
            <a:r>
              <a:rPr lang="en-GB" dirty="0"/>
              <a:t>V which is used to turn on the transistor in the previous example.</a:t>
            </a:r>
          </a:p>
          <a:p>
            <a:r>
              <a:rPr lang="en-GB" dirty="0"/>
              <a:t>What size of base resistor is needed?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57200" y="3523777"/>
            <a:ext cx="6903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Solution:</a:t>
            </a:r>
          </a:p>
          <a:p>
            <a:pPr marL="400050" indent="-400050">
              <a:buAutoNum type="romanLcParenR"/>
            </a:pPr>
            <a:r>
              <a:rPr lang="en-GB" dirty="0"/>
              <a:t>The transistor is conducting so BASE-EMITTER voltage = 0.7</a:t>
            </a:r>
            <a:r>
              <a:rPr lang="en-GB" sz="800" dirty="0"/>
              <a:t> </a:t>
            </a:r>
            <a:r>
              <a:rPr lang="en-GB" dirty="0"/>
              <a:t>V</a:t>
            </a:r>
          </a:p>
          <a:p>
            <a:pPr marL="400050" indent="-400050">
              <a:buAutoNum type="romanLcParenR"/>
            </a:pPr>
            <a:r>
              <a:rPr lang="en-GB" dirty="0"/>
              <a:t>Calculate the voltage across the BASE resistor</a:t>
            </a:r>
          </a:p>
          <a:p>
            <a:pPr marL="400050" indent="-400050">
              <a:buAutoNum type="romanLcParenR"/>
            </a:pPr>
            <a:r>
              <a:rPr lang="en-GB" dirty="0"/>
              <a:t>V</a:t>
            </a:r>
            <a:r>
              <a:rPr lang="en-GB" baseline="-25000" dirty="0"/>
              <a:t>B</a:t>
            </a:r>
            <a:r>
              <a:rPr lang="en-GB" dirty="0"/>
              <a:t> = 5.0 – 0.7 = 4.3</a:t>
            </a:r>
            <a:r>
              <a:rPr lang="en-GB" sz="800" dirty="0"/>
              <a:t> </a:t>
            </a:r>
            <a:r>
              <a:rPr lang="en-GB" dirty="0"/>
              <a:t>V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6115" y="4872036"/>
            <a:ext cx="312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Wingdings" panose="05000000000000000000" pitchFamily="2" charset="2"/>
              <a:buAutoNum type="romanLcParenR" startAt="4"/>
            </a:pPr>
            <a:r>
              <a:rPr lang="en-GB" dirty="0"/>
              <a:t>Calculate R</a:t>
            </a:r>
            <a:r>
              <a:rPr lang="en-GB" baseline="-25000" dirty="0"/>
              <a:t>B</a:t>
            </a:r>
          </a:p>
          <a:p>
            <a:pPr marL="400050" indent="-400050">
              <a:buFont typeface="Wingdings" panose="05000000000000000000" pitchFamily="2" charset="2"/>
              <a:buAutoNum type="romanLcParenR" startAt="4"/>
            </a:pPr>
            <a:r>
              <a:rPr lang="en-GB" dirty="0"/>
              <a:t>R</a:t>
            </a:r>
            <a:r>
              <a:rPr lang="en-GB" baseline="-25000" dirty="0"/>
              <a:t>B</a:t>
            </a:r>
            <a:r>
              <a:rPr lang="en-GB" dirty="0"/>
              <a:t> = 4.3 / 0.0083</a:t>
            </a:r>
          </a:p>
          <a:p>
            <a:pPr marL="400050" indent="-400050">
              <a:buFont typeface="Wingdings" panose="05000000000000000000" pitchFamily="2" charset="2"/>
              <a:buAutoNum type="romanLcParenR" startAt="4"/>
            </a:pPr>
            <a:r>
              <a:rPr lang="en-GB" dirty="0"/>
              <a:t>R</a:t>
            </a:r>
            <a:r>
              <a:rPr lang="en-GB" baseline="-25000" dirty="0"/>
              <a:t>B</a:t>
            </a:r>
            <a:r>
              <a:rPr lang="en-GB" dirty="0"/>
              <a:t> = 516</a:t>
            </a:r>
            <a:r>
              <a:rPr lang="en-GB" sz="800" dirty="0"/>
              <a:t> </a:t>
            </a:r>
            <a:r>
              <a:rPr lang="el-GR" dirty="0"/>
              <a:t>Ω</a:t>
            </a:r>
            <a:endParaRPr lang="en-GB" dirty="0"/>
          </a:p>
          <a:p>
            <a:pPr marL="400050" indent="-400050">
              <a:buFont typeface="Wingdings" panose="05000000000000000000" pitchFamily="2" charset="2"/>
              <a:buAutoNum type="romanLcParenR" startAt="4"/>
            </a:pPr>
            <a:r>
              <a:rPr lang="en-GB" dirty="0"/>
              <a:t>Use lower value from those available</a:t>
            </a:r>
          </a:p>
          <a:p>
            <a:pPr marL="400050" indent="-400050">
              <a:buAutoNum type="romanLcParenR" startAt="4"/>
            </a:pPr>
            <a:r>
              <a:rPr lang="en-GB" dirty="0"/>
              <a:t>R</a:t>
            </a:r>
            <a:r>
              <a:rPr lang="en-GB" baseline="-25000" dirty="0"/>
              <a:t>B</a:t>
            </a:r>
            <a:r>
              <a:rPr lang="en-GB" dirty="0"/>
              <a:t> = 470</a:t>
            </a:r>
            <a:r>
              <a:rPr lang="en-GB" sz="800" dirty="0"/>
              <a:t> </a:t>
            </a:r>
            <a:r>
              <a:rPr lang="el-GR" dirty="0"/>
              <a:t>Ω</a:t>
            </a:r>
            <a:endParaRPr lang="en-GB" dirty="0"/>
          </a:p>
        </p:txBody>
      </p:sp>
      <p:grpSp>
        <p:nvGrpSpPr>
          <p:cNvPr id="63" name="Group 62"/>
          <p:cNvGrpSpPr/>
          <p:nvPr/>
        </p:nvGrpSpPr>
        <p:grpSpPr>
          <a:xfrm>
            <a:off x="5029200" y="4562121"/>
            <a:ext cx="2822778" cy="898783"/>
            <a:chOff x="5105400" y="4412237"/>
            <a:chExt cx="2822778" cy="898783"/>
          </a:xfrm>
        </p:grpSpPr>
        <p:sp>
          <p:nvSpPr>
            <p:cNvPr id="59" name="Left-Right Arrow 58"/>
            <p:cNvSpPr/>
            <p:nvPr/>
          </p:nvSpPr>
          <p:spPr>
            <a:xfrm>
              <a:off x="6096000" y="4719101"/>
              <a:ext cx="1032862" cy="591919"/>
            </a:xfrm>
            <a:prstGeom prst="left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4.3</a:t>
              </a:r>
              <a:r>
                <a:rPr lang="en-GB" sz="800" dirty="0"/>
                <a:t> </a:t>
              </a:r>
              <a:r>
                <a:rPr lang="en-GB" dirty="0"/>
                <a:t>V</a:t>
              </a:r>
            </a:p>
          </p:txBody>
        </p:sp>
        <p:sp>
          <p:nvSpPr>
            <p:cNvPr id="60" name="Rectangular Callout 59"/>
            <p:cNvSpPr/>
            <p:nvPr/>
          </p:nvSpPr>
          <p:spPr>
            <a:xfrm>
              <a:off x="5105400" y="4648200"/>
              <a:ext cx="875163" cy="541103"/>
            </a:xfrm>
            <a:prstGeom prst="wedgeRectCallout">
              <a:avLst>
                <a:gd name="adj1" fmla="val 59352"/>
                <a:gd name="adj2" fmla="val 101800"/>
              </a:avLst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5</a:t>
              </a:r>
              <a:r>
                <a:rPr lang="en-GB" sz="800" dirty="0">
                  <a:solidFill>
                    <a:sysClr val="windowText" lastClr="000000"/>
                  </a:solidFill>
                </a:rPr>
                <a:t> </a:t>
              </a:r>
              <a:r>
                <a:rPr lang="en-GB" dirty="0">
                  <a:solidFill>
                    <a:sysClr val="windowText" lastClr="000000"/>
                  </a:solidFill>
                </a:rPr>
                <a:t>V</a:t>
              </a:r>
            </a:p>
          </p:txBody>
        </p:sp>
        <p:sp>
          <p:nvSpPr>
            <p:cNvPr id="61" name="Rectangular Callout 60"/>
            <p:cNvSpPr/>
            <p:nvPr/>
          </p:nvSpPr>
          <p:spPr>
            <a:xfrm>
              <a:off x="7209610" y="4412237"/>
              <a:ext cx="718568" cy="506514"/>
            </a:xfrm>
            <a:prstGeom prst="wedgeRectCallout">
              <a:avLst>
                <a:gd name="adj1" fmla="val -44437"/>
                <a:gd name="adj2" fmla="val 166858"/>
              </a:avLst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0.7</a:t>
              </a:r>
              <a:r>
                <a:rPr lang="en-GB" sz="800" dirty="0">
                  <a:solidFill>
                    <a:sysClr val="windowText" lastClr="000000"/>
                  </a:solidFill>
                </a:rPr>
                <a:t> </a:t>
              </a:r>
              <a:r>
                <a:rPr lang="en-GB" dirty="0">
                  <a:solidFill>
                    <a:sysClr val="windowText" lastClr="000000"/>
                  </a:solidFill>
                </a:rPr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2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5" grpId="0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Using Datasheets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76802"/>
            <a:ext cx="8229600" cy="1290197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Datasheets, such as the one shown below, are available online but they contain A LOT of information.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Look for the main features: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41" t="17162" r="10938" b="12884"/>
          <a:stretch/>
        </p:blipFill>
        <p:spPr bwMode="auto">
          <a:xfrm>
            <a:off x="304800" y="2720163"/>
            <a:ext cx="5688420" cy="3997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2 (Accent Bar) 5"/>
          <p:cNvSpPr/>
          <p:nvPr/>
        </p:nvSpPr>
        <p:spPr>
          <a:xfrm>
            <a:off x="6858000" y="5956006"/>
            <a:ext cx="2057400" cy="825794"/>
          </a:xfrm>
          <a:prstGeom prst="accentCallout2">
            <a:avLst>
              <a:gd name="adj1" fmla="val 75893"/>
              <a:gd name="adj2" fmla="val -9744"/>
              <a:gd name="adj3" fmla="val 77798"/>
              <a:gd name="adj4" fmla="val -29365"/>
              <a:gd name="adj5" fmla="val 7738"/>
              <a:gd name="adj6" fmla="val -784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Max power before you need a new one</a:t>
            </a:r>
          </a:p>
        </p:txBody>
      </p:sp>
      <p:sp>
        <p:nvSpPr>
          <p:cNvPr id="9" name="Line Callout 2 (Accent Bar) 8"/>
          <p:cNvSpPr/>
          <p:nvPr/>
        </p:nvSpPr>
        <p:spPr>
          <a:xfrm>
            <a:off x="6858000" y="4876800"/>
            <a:ext cx="2064657" cy="914400"/>
          </a:xfrm>
          <a:prstGeom prst="accentCallout2">
            <a:avLst>
              <a:gd name="adj1" fmla="val 21925"/>
              <a:gd name="adj2" fmla="val -9739"/>
              <a:gd name="adj3" fmla="val 23513"/>
              <a:gd name="adj4" fmla="val -25806"/>
              <a:gd name="adj5" fmla="val 88691"/>
              <a:gd name="adj6" fmla="val -80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Max collector current – an important value</a:t>
            </a:r>
          </a:p>
        </p:txBody>
      </p:sp>
      <p:sp>
        <p:nvSpPr>
          <p:cNvPr id="10" name="Line Callout 2 (Accent Bar) 9"/>
          <p:cNvSpPr/>
          <p:nvPr/>
        </p:nvSpPr>
        <p:spPr>
          <a:xfrm>
            <a:off x="6858000" y="3733800"/>
            <a:ext cx="2064657" cy="985284"/>
          </a:xfrm>
          <a:prstGeom prst="accentCallout2">
            <a:avLst>
              <a:gd name="adj1" fmla="val 18750"/>
              <a:gd name="adj2" fmla="val -9767"/>
              <a:gd name="adj3" fmla="val 20493"/>
              <a:gd name="adj4" fmla="val -28137"/>
              <a:gd name="adj5" fmla="val 95074"/>
              <a:gd name="adj6" fmla="val -832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Maximum Collector to Emitter voltage when not turned on</a:t>
            </a:r>
          </a:p>
        </p:txBody>
      </p:sp>
    </p:spTree>
    <p:extLst>
      <p:ext uri="{BB962C8B-B14F-4D97-AF65-F5344CB8AC3E}">
        <p14:creationId xmlns:p14="http://schemas.microsoft.com/office/powerpoint/2010/main" val="858891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3854</TotalTime>
  <Words>1873</Words>
  <Application>Microsoft Office PowerPoint</Application>
  <PresentationFormat>On-screen Show (4:3)</PresentationFormat>
  <Paragraphs>179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Bipolar Transistors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Nicholls</cp:lastModifiedBy>
  <cp:revision>80</cp:revision>
  <dcterms:created xsi:type="dcterms:W3CDTF">2006-08-16T00:00:00Z</dcterms:created>
  <dcterms:modified xsi:type="dcterms:W3CDTF">2021-01-05T19:03:22Z</dcterms:modified>
</cp:coreProperties>
</file>