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76" r:id="rId4"/>
    <p:sldId id="272" r:id="rId5"/>
    <p:sldId id="277" r:id="rId6"/>
    <p:sldId id="273" r:id="rId7"/>
    <p:sldId id="274" r:id="rId8"/>
    <p:sldId id="275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30DF9F5-83C7-4EE5-926B-25E3D5F38F4D}">
          <p14:sldIdLst>
            <p14:sldId id="256"/>
            <p14:sldId id="264"/>
            <p14:sldId id="276"/>
          </p14:sldIdLst>
        </p14:section>
        <p14:section name="Untitled Section" id="{62FE87E7-2F1E-4760-9CA6-BBEB0E9B0AC5}">
          <p14:sldIdLst>
            <p14:sldId id="272"/>
            <p14:sldId id="277"/>
            <p14:sldId id="273"/>
            <p14:sldId id="274"/>
            <p14:sldId id="275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879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nicholl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uit board&#10;&#10;Description generated with very high confidence">
            <a:extLst>
              <a:ext uri="{FF2B5EF4-FFF2-40B4-BE49-F238E27FC236}">
                <a16:creationId xmlns:a16="http://schemas.microsoft.com/office/drawing/2014/main" id="{7FE67F9B-4633-444F-ABA1-F6EB419778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27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Diodes</a:t>
            </a:r>
            <a:r>
              <a:rPr lang="en-GB" sz="48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6198810"/>
            <a:ext cx="2667000" cy="430590"/>
          </a:xfrm>
        </p:spPr>
        <p:txBody>
          <a:bodyPr/>
          <a:lstStyle/>
          <a:p>
            <a:pPr algn="r"/>
            <a:r>
              <a:rPr lang="en-GB" sz="1800" dirty="0">
                <a:hlinkClick r:id="rId3"/>
              </a:rPr>
              <a:t>www.pfnicholls.com</a:t>
            </a:r>
            <a:endParaRPr lang="en-GB" sz="1800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114800"/>
            <a:ext cx="861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AIM: </a:t>
            </a:r>
          </a:p>
          <a:p>
            <a:r>
              <a:rPr lang="en-GB" sz="2400" dirty="0">
                <a:solidFill>
                  <a:srgbClr val="002060"/>
                </a:solidFill>
              </a:rPr>
              <a:t>To understand diode characteristics</a:t>
            </a:r>
          </a:p>
          <a:p>
            <a:r>
              <a:rPr lang="en-GB" sz="2400" dirty="0">
                <a:solidFill>
                  <a:srgbClr val="002060"/>
                </a:solidFill>
              </a:rPr>
              <a:t>To appreciate what diodes are used for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PRIOR KNOWLEDGE:</a:t>
            </a:r>
          </a:p>
          <a:p>
            <a:r>
              <a:rPr lang="en-GB" sz="2400" dirty="0">
                <a:solidFill>
                  <a:srgbClr val="002060"/>
                </a:solidFill>
              </a:rPr>
              <a:t>Simple circuit rules, using resistors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Questions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217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is the potential difference across a diode when it is conducting?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How can a diode be damaged?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does rectification mean?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How can you tell which way round to put a diode in your circuit?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does forward bias mean?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Why is a protection diode connected so that it is reverse biased?</a:t>
            </a:r>
          </a:p>
        </p:txBody>
      </p:sp>
    </p:spTree>
    <p:extLst>
      <p:ext uri="{BB962C8B-B14F-4D97-AF65-F5344CB8AC3E}">
        <p14:creationId xmlns:p14="http://schemas.microsoft.com/office/powerpoint/2010/main" val="3244617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Answers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410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The voltage across a diode when it is conducting is 0.7 volts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A diode is damaged by too much forward current OR too much reverse voltage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Rectification means converting A.C. into D.C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You can work out which way round to put a diode in your circuit because the cathode is marked with a band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Forward bias means connected so that current can flow i.e. with the anode connected to the positive side of the battery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A protection diode is connected reverse biased so that it does not usually conduct and is therefore not part of the circuit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0297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Diode Basics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2247901" y="1506548"/>
            <a:ext cx="2133600" cy="1701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A diode only allows current to flow in one direction.</a:t>
            </a:r>
          </a:p>
        </p:txBody>
      </p:sp>
      <p:pic>
        <p:nvPicPr>
          <p:cNvPr id="7" name="Picture 6" descr="A picture of two diodes">
            <a:extLst>
              <a:ext uri="{FF2B5EF4-FFF2-40B4-BE49-F238E27FC236}">
                <a16:creationId xmlns:a16="http://schemas.microsoft.com/office/drawing/2014/main" id="{BF25289D-C59E-4286-B388-A99DDB07DA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0" r="17627"/>
          <a:stretch/>
        </p:blipFill>
        <p:spPr>
          <a:xfrm>
            <a:off x="450965" y="1521739"/>
            <a:ext cx="1632063" cy="17018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2ABBC1F-BC1D-45B4-9D4A-7BAF7995FBC6}"/>
              </a:ext>
            </a:extLst>
          </p:cNvPr>
          <p:cNvGrpSpPr/>
          <p:nvPr/>
        </p:nvGrpSpPr>
        <p:grpSpPr>
          <a:xfrm>
            <a:off x="4483329" y="1977274"/>
            <a:ext cx="1905000" cy="914400"/>
            <a:chOff x="3124200" y="2133600"/>
            <a:chExt cx="1905000" cy="9144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C6EB662E-EBEE-4EAE-B3B9-1F0B2C24C711}"/>
                </a:ext>
              </a:extLst>
            </p:cNvPr>
            <p:cNvSpPr/>
            <p:nvPr/>
          </p:nvSpPr>
          <p:spPr>
            <a:xfrm rot="5400000">
              <a:off x="3619500" y="2171700"/>
              <a:ext cx="914400" cy="838200"/>
            </a:xfrm>
            <a:prstGeom prst="triangle">
              <a:avLst/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90B263-D435-48D1-AB97-C0AA14EEC23C}"/>
                </a:ext>
              </a:extLst>
            </p:cNvPr>
            <p:cNvCxnSpPr>
              <a:cxnSpLocks/>
              <a:endCxn id="9" idx="3"/>
            </p:cNvCxnSpPr>
            <p:nvPr/>
          </p:nvCxnSpPr>
          <p:spPr>
            <a:xfrm>
              <a:off x="3124200" y="2590800"/>
              <a:ext cx="533400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716B4B4-21AF-486B-BC91-D8704138F7FD}"/>
                </a:ext>
              </a:extLst>
            </p:cNvPr>
            <p:cNvCxnSpPr>
              <a:cxnSpLocks/>
            </p:cNvCxnSpPr>
            <p:nvPr/>
          </p:nvCxnSpPr>
          <p:spPr>
            <a:xfrm>
              <a:off x="4495800" y="2133600"/>
              <a:ext cx="0" cy="9144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AC9A594-FD93-4FC7-A464-5BDBAC417A06}"/>
                </a:ext>
              </a:extLst>
            </p:cNvPr>
            <p:cNvCxnSpPr>
              <a:cxnSpLocks/>
            </p:cNvCxnSpPr>
            <p:nvPr/>
          </p:nvCxnSpPr>
          <p:spPr>
            <a:xfrm>
              <a:off x="4495800" y="2590800"/>
              <a:ext cx="533400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BAE203D0-CA6F-451D-87AF-9FCCF077254E}"/>
              </a:ext>
            </a:extLst>
          </p:cNvPr>
          <p:cNvSpPr/>
          <p:nvPr/>
        </p:nvSpPr>
        <p:spPr>
          <a:xfrm>
            <a:off x="6934200" y="1975310"/>
            <a:ext cx="1752600" cy="762000"/>
          </a:xfrm>
          <a:prstGeom prst="wedgeRoundRectCallout">
            <a:avLst>
              <a:gd name="adj1" fmla="val -74181"/>
              <a:gd name="adj2" fmla="val 10644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Circuit Symbol for a Diode</a:t>
            </a: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3D89B452-8809-458F-88FE-974151CA07E7}"/>
              </a:ext>
            </a:extLst>
          </p:cNvPr>
          <p:cNvSpPr/>
          <p:nvPr/>
        </p:nvSpPr>
        <p:spPr>
          <a:xfrm>
            <a:off x="450965" y="4191000"/>
            <a:ext cx="1835035" cy="2438400"/>
          </a:xfrm>
          <a:prstGeom prst="wedgeRoundRectCallout">
            <a:avLst>
              <a:gd name="adj1" fmla="val -16921"/>
              <a:gd name="adj2" fmla="val -7819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Two different types of diode.</a:t>
            </a:r>
          </a:p>
          <a:p>
            <a:pPr algn="ctr"/>
            <a:r>
              <a:rPr lang="en-GB" dirty="0"/>
              <a:t> </a:t>
            </a:r>
          </a:p>
          <a:p>
            <a:pPr algn="ctr"/>
            <a:r>
              <a:rPr lang="en-GB" dirty="0"/>
              <a:t>The top one is a </a:t>
            </a:r>
            <a:r>
              <a:rPr lang="en-GB" b="1" dirty="0"/>
              <a:t>signal diode </a:t>
            </a:r>
            <a:r>
              <a:rPr lang="en-GB" dirty="0"/>
              <a:t>that can only handle small currents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7640E9A-8704-4894-8762-B825A794E0C7}"/>
              </a:ext>
            </a:extLst>
          </p:cNvPr>
          <p:cNvGrpSpPr/>
          <p:nvPr/>
        </p:nvGrpSpPr>
        <p:grpSpPr>
          <a:xfrm>
            <a:off x="2514600" y="3810000"/>
            <a:ext cx="6172200" cy="2819400"/>
            <a:chOff x="2514600" y="3810000"/>
            <a:chExt cx="6477000" cy="28956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E7943A0-8E5D-4C8E-AAE2-819D1EDD8615}"/>
                </a:ext>
              </a:extLst>
            </p:cNvPr>
            <p:cNvSpPr/>
            <p:nvPr/>
          </p:nvSpPr>
          <p:spPr>
            <a:xfrm>
              <a:off x="2514600" y="3810000"/>
              <a:ext cx="6477000" cy="28956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F27452B-5258-4481-A238-6D033D1A3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3200" y="3962400"/>
              <a:ext cx="2296800" cy="1838941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FB0E304-1AF4-4BD0-86CA-77BE0A940D62}"/>
                </a:ext>
              </a:extLst>
            </p:cNvPr>
            <p:cNvSpPr txBox="1"/>
            <p:nvPr/>
          </p:nvSpPr>
          <p:spPr>
            <a:xfrm>
              <a:off x="2590800" y="3898900"/>
              <a:ext cx="3921948" cy="2120900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>
                <a:spcAft>
                  <a:spcPts val="1200"/>
                </a:spcAft>
              </a:pPr>
              <a:r>
                <a:rPr lang="en-GB" sz="2400" dirty="0"/>
                <a:t>A diode has two terminals called the Anode and Cathode.</a:t>
              </a:r>
            </a:p>
            <a:p>
              <a:pPr>
                <a:spcAft>
                  <a:spcPts val="1200"/>
                </a:spcAft>
              </a:pPr>
              <a:r>
                <a:rPr lang="en-GB" sz="2400" dirty="0"/>
                <a:t>Current only flows from the Anode to the Cathode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57E77CE-F35C-4DD4-B219-59925EF6EC0A}"/>
                </a:ext>
              </a:extLst>
            </p:cNvPr>
            <p:cNvSpPr txBox="1"/>
            <p:nvPr/>
          </p:nvSpPr>
          <p:spPr>
            <a:xfrm>
              <a:off x="2590800" y="6133273"/>
              <a:ext cx="6400800" cy="572327"/>
            </a:xfrm>
            <a:prstGeom prst="rect">
              <a:avLst/>
            </a:prstGeom>
            <a:noFill/>
          </p:spPr>
          <p:txBody>
            <a:bodyPr wrap="square" rtlCol="0">
              <a:normAutofit fontScale="70000" lnSpcReduction="20000"/>
            </a:bodyPr>
            <a:lstStyle/>
            <a:p>
              <a:pPr>
                <a:spcAft>
                  <a:spcPts val="1200"/>
                </a:spcAft>
              </a:pPr>
              <a:r>
                <a:rPr lang="en-GB" sz="2400" dirty="0"/>
                <a:t>The 1N4001 Diode shown can handle currents up to 1 Amp, other diodes can handle even more current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17721D5-89C5-49A7-8062-43F2A0E40259}"/>
              </a:ext>
            </a:extLst>
          </p:cNvPr>
          <p:cNvSpPr txBox="1"/>
          <p:nvPr/>
        </p:nvSpPr>
        <p:spPr>
          <a:xfrm>
            <a:off x="3733800" y="3193702"/>
            <a:ext cx="4953000" cy="63886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00B050"/>
                </a:solidFill>
              </a:rPr>
              <a:t>The Cathode is marked with a band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68BE70F-E9A3-4ADE-8681-63492F912F10}"/>
              </a:ext>
            </a:extLst>
          </p:cNvPr>
          <p:cNvSpPr/>
          <p:nvPr/>
        </p:nvSpPr>
        <p:spPr>
          <a:xfrm>
            <a:off x="1168631" y="1645944"/>
            <a:ext cx="3810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EBDD7C6-10AA-4D53-A88E-D47F3B504AC5}"/>
              </a:ext>
            </a:extLst>
          </p:cNvPr>
          <p:cNvSpPr/>
          <p:nvPr/>
        </p:nvSpPr>
        <p:spPr>
          <a:xfrm>
            <a:off x="1339036" y="2434474"/>
            <a:ext cx="495995" cy="74837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F5ACD26-E826-41C4-89FA-43C33960A95D}"/>
              </a:ext>
            </a:extLst>
          </p:cNvPr>
          <p:cNvSpPr/>
          <p:nvPr/>
        </p:nvSpPr>
        <p:spPr>
          <a:xfrm>
            <a:off x="7664334" y="3794350"/>
            <a:ext cx="457200" cy="9296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DA8C5D1-F330-479B-8E3F-1F9FF0E8DECC}"/>
              </a:ext>
            </a:extLst>
          </p:cNvPr>
          <p:cNvSpPr/>
          <p:nvPr/>
        </p:nvSpPr>
        <p:spPr>
          <a:xfrm>
            <a:off x="5664430" y="1841501"/>
            <a:ext cx="381000" cy="122237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8E1819F-E7A9-474C-8595-6FAA044157F6}"/>
              </a:ext>
            </a:extLst>
          </p:cNvPr>
          <p:cNvSpPr/>
          <p:nvPr/>
        </p:nvSpPr>
        <p:spPr>
          <a:xfrm>
            <a:off x="7473834" y="4707661"/>
            <a:ext cx="381000" cy="92709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Basic Operation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838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graph shows how the current through a diode depends on the potential difference across the diode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6605FF-D72E-4E42-A817-6341B2D8B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20046"/>
            <a:ext cx="5257800" cy="2989524"/>
          </a:xfrm>
          <a:prstGeom prst="rect">
            <a:avLst/>
          </a:prstGeom>
        </p:spPr>
      </p:pic>
      <p:sp>
        <p:nvSpPr>
          <p:cNvPr id="6" name="Callout: Double Bent Line 5">
            <a:extLst>
              <a:ext uri="{FF2B5EF4-FFF2-40B4-BE49-F238E27FC236}">
                <a16:creationId xmlns:a16="http://schemas.microsoft.com/office/drawing/2014/main" id="{42CE13C8-AEFE-466C-AEE9-9E427DFECEB0}"/>
              </a:ext>
            </a:extLst>
          </p:cNvPr>
          <p:cNvSpPr/>
          <p:nvPr/>
        </p:nvSpPr>
        <p:spPr>
          <a:xfrm>
            <a:off x="457200" y="2438400"/>
            <a:ext cx="1447800" cy="2133601"/>
          </a:xfrm>
          <a:prstGeom prst="borderCallout3">
            <a:avLst>
              <a:gd name="adj1" fmla="val 45274"/>
              <a:gd name="adj2" fmla="val -151"/>
              <a:gd name="adj3" fmla="val 54273"/>
              <a:gd name="adj4" fmla="val -17026"/>
              <a:gd name="adj5" fmla="val 100000"/>
              <a:gd name="adj6" fmla="val -16667"/>
              <a:gd name="adj7" fmla="val 117336"/>
              <a:gd name="adj8" fmla="val 3030"/>
            </a:avLst>
          </a:prstGeom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 Reverse Bias the diode is backwards and no current flows through the diode</a:t>
            </a:r>
          </a:p>
        </p:txBody>
      </p:sp>
      <p:sp>
        <p:nvSpPr>
          <p:cNvPr id="7" name="Callout: Double Bent Line 6">
            <a:extLst>
              <a:ext uri="{FF2B5EF4-FFF2-40B4-BE49-F238E27FC236}">
                <a16:creationId xmlns:a16="http://schemas.microsoft.com/office/drawing/2014/main" id="{7EFBE5E4-B0E8-414D-A371-88B32122C59B}"/>
              </a:ext>
            </a:extLst>
          </p:cNvPr>
          <p:cNvSpPr/>
          <p:nvPr/>
        </p:nvSpPr>
        <p:spPr>
          <a:xfrm>
            <a:off x="5257800" y="2590800"/>
            <a:ext cx="3429000" cy="1066800"/>
          </a:xfrm>
          <a:prstGeom prst="borderCallout3">
            <a:avLst>
              <a:gd name="adj1" fmla="val 53036"/>
              <a:gd name="adj2" fmla="val -252"/>
              <a:gd name="adj3" fmla="val 54594"/>
              <a:gd name="adj4" fmla="val -10526"/>
              <a:gd name="adj5" fmla="val 190390"/>
              <a:gd name="adj6" fmla="val -71293"/>
              <a:gd name="adj7" fmla="val 288993"/>
              <a:gd name="adj8" fmla="val -72157"/>
            </a:avLst>
          </a:prstGeom>
          <a:ln>
            <a:solidFill>
              <a:schemeClr val="accent1">
                <a:shade val="50000"/>
              </a:schemeClr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When the potential difference across the diode is less than 0.6</a:t>
            </a:r>
            <a:r>
              <a:rPr lang="en-GB" sz="800" dirty="0"/>
              <a:t> </a:t>
            </a:r>
            <a:r>
              <a:rPr lang="en-GB" dirty="0"/>
              <a:t>V no current flows</a:t>
            </a:r>
          </a:p>
        </p:txBody>
      </p:sp>
      <p:sp>
        <p:nvSpPr>
          <p:cNvPr id="9" name="Callout: Double Bent Line 8">
            <a:extLst>
              <a:ext uri="{FF2B5EF4-FFF2-40B4-BE49-F238E27FC236}">
                <a16:creationId xmlns:a16="http://schemas.microsoft.com/office/drawing/2014/main" id="{1ACE2CF2-4A99-4F93-8715-407095450996}"/>
              </a:ext>
            </a:extLst>
          </p:cNvPr>
          <p:cNvSpPr/>
          <p:nvPr/>
        </p:nvSpPr>
        <p:spPr>
          <a:xfrm>
            <a:off x="5250874" y="3956957"/>
            <a:ext cx="3435926" cy="990600"/>
          </a:xfrm>
          <a:custGeom>
            <a:avLst/>
            <a:gdLst>
              <a:gd name="connsiteX0" fmla="*/ 0 w 3429000"/>
              <a:gd name="connsiteY0" fmla="*/ 0 h 990600"/>
              <a:gd name="connsiteX1" fmla="*/ 3429000 w 3429000"/>
              <a:gd name="connsiteY1" fmla="*/ 0 h 990600"/>
              <a:gd name="connsiteX2" fmla="*/ 3429000 w 3429000"/>
              <a:gd name="connsiteY2" fmla="*/ 990600 h 990600"/>
              <a:gd name="connsiteX3" fmla="*/ 0 w 3429000"/>
              <a:gd name="connsiteY3" fmla="*/ 990600 h 990600"/>
              <a:gd name="connsiteX4" fmla="*/ 0 w 3429000"/>
              <a:gd name="connsiteY4" fmla="*/ 0 h 990600"/>
              <a:gd name="connsiteX0" fmla="*/ -19717 w 3429000"/>
              <a:gd name="connsiteY0" fmla="*/ 512705 h 990600"/>
              <a:gd name="connsiteX1" fmla="*/ -405239 w 3429000"/>
              <a:gd name="connsiteY1" fmla="*/ 512705 h 990600"/>
              <a:gd name="connsiteX2" fmla="*/ -571511 w 3429000"/>
              <a:gd name="connsiteY2" fmla="*/ 990600 h 990600"/>
              <a:gd name="connsiteX3" fmla="*/ -285739 w 3429000"/>
              <a:gd name="connsiteY3" fmla="*/ 1119011 h 990600"/>
              <a:gd name="connsiteX0" fmla="*/ 405239 w 3834239"/>
              <a:gd name="connsiteY0" fmla="*/ 0 h 1119011"/>
              <a:gd name="connsiteX1" fmla="*/ 3834239 w 3834239"/>
              <a:gd name="connsiteY1" fmla="*/ 0 h 1119011"/>
              <a:gd name="connsiteX2" fmla="*/ 3834239 w 3834239"/>
              <a:gd name="connsiteY2" fmla="*/ 990600 h 1119011"/>
              <a:gd name="connsiteX3" fmla="*/ 405239 w 3834239"/>
              <a:gd name="connsiteY3" fmla="*/ 990600 h 1119011"/>
              <a:gd name="connsiteX4" fmla="*/ 405239 w 3834239"/>
              <a:gd name="connsiteY4" fmla="*/ 0 h 1119011"/>
              <a:gd name="connsiteX0" fmla="*/ 385522 w 3834239"/>
              <a:gd name="connsiteY0" fmla="*/ 512705 h 1119011"/>
              <a:gd name="connsiteX1" fmla="*/ 0 w 3834239"/>
              <a:gd name="connsiteY1" fmla="*/ 512705 h 1119011"/>
              <a:gd name="connsiteX2" fmla="*/ 119500 w 3834239"/>
              <a:gd name="connsiteY2" fmla="*/ 1119011 h 1119011"/>
              <a:gd name="connsiteX0" fmla="*/ 405239 w 3834239"/>
              <a:gd name="connsiteY0" fmla="*/ 0 h 990600"/>
              <a:gd name="connsiteX1" fmla="*/ 3834239 w 3834239"/>
              <a:gd name="connsiteY1" fmla="*/ 0 h 990600"/>
              <a:gd name="connsiteX2" fmla="*/ 3834239 w 3834239"/>
              <a:gd name="connsiteY2" fmla="*/ 990600 h 990600"/>
              <a:gd name="connsiteX3" fmla="*/ 405239 w 3834239"/>
              <a:gd name="connsiteY3" fmla="*/ 990600 h 990600"/>
              <a:gd name="connsiteX4" fmla="*/ 405239 w 3834239"/>
              <a:gd name="connsiteY4" fmla="*/ 0 h 990600"/>
              <a:gd name="connsiteX0" fmla="*/ 385522 w 3834239"/>
              <a:gd name="connsiteY0" fmla="*/ 512705 h 990600"/>
              <a:gd name="connsiteX1" fmla="*/ 0 w 3834239"/>
              <a:gd name="connsiteY1" fmla="*/ 512705 h 990600"/>
              <a:gd name="connsiteX0" fmla="*/ 405239 w 3834239"/>
              <a:gd name="connsiteY0" fmla="*/ 0 h 990600"/>
              <a:gd name="connsiteX1" fmla="*/ 3834239 w 3834239"/>
              <a:gd name="connsiteY1" fmla="*/ 0 h 990600"/>
              <a:gd name="connsiteX2" fmla="*/ 3834239 w 3834239"/>
              <a:gd name="connsiteY2" fmla="*/ 990600 h 990600"/>
              <a:gd name="connsiteX3" fmla="*/ 405239 w 3834239"/>
              <a:gd name="connsiteY3" fmla="*/ 990600 h 990600"/>
              <a:gd name="connsiteX4" fmla="*/ 405239 w 3834239"/>
              <a:gd name="connsiteY4" fmla="*/ 0 h 990600"/>
              <a:gd name="connsiteX0" fmla="*/ 385522 w 3834239"/>
              <a:gd name="connsiteY0" fmla="*/ 512705 h 990600"/>
              <a:gd name="connsiteX1" fmla="*/ 0 w 3834239"/>
              <a:gd name="connsiteY1" fmla="*/ 512705 h 990600"/>
              <a:gd name="connsiteX0" fmla="*/ 405239 w 3834239"/>
              <a:gd name="connsiteY0" fmla="*/ 0 h 990600"/>
              <a:gd name="connsiteX1" fmla="*/ 3834239 w 3834239"/>
              <a:gd name="connsiteY1" fmla="*/ 0 h 990600"/>
              <a:gd name="connsiteX2" fmla="*/ 3834239 w 3834239"/>
              <a:gd name="connsiteY2" fmla="*/ 990600 h 990600"/>
              <a:gd name="connsiteX3" fmla="*/ 405239 w 3834239"/>
              <a:gd name="connsiteY3" fmla="*/ 990600 h 990600"/>
              <a:gd name="connsiteX4" fmla="*/ 405239 w 3834239"/>
              <a:gd name="connsiteY4" fmla="*/ 0 h 990600"/>
              <a:gd name="connsiteX0" fmla="*/ 385522 w 3834239"/>
              <a:gd name="connsiteY0" fmla="*/ 512705 h 990600"/>
              <a:gd name="connsiteX1" fmla="*/ 0 w 3834239"/>
              <a:gd name="connsiteY1" fmla="*/ 512705 h 990600"/>
              <a:gd name="connsiteX2" fmla="*/ 385522 w 3834239"/>
              <a:gd name="connsiteY2" fmla="*/ 512705 h 990600"/>
              <a:gd name="connsiteX0" fmla="*/ 405239 w 3834239"/>
              <a:gd name="connsiteY0" fmla="*/ 0 h 990600"/>
              <a:gd name="connsiteX1" fmla="*/ 3834239 w 3834239"/>
              <a:gd name="connsiteY1" fmla="*/ 0 h 990600"/>
              <a:gd name="connsiteX2" fmla="*/ 3834239 w 3834239"/>
              <a:gd name="connsiteY2" fmla="*/ 990600 h 990600"/>
              <a:gd name="connsiteX3" fmla="*/ 405239 w 3834239"/>
              <a:gd name="connsiteY3" fmla="*/ 990600 h 990600"/>
              <a:gd name="connsiteX4" fmla="*/ 405239 w 3834239"/>
              <a:gd name="connsiteY4" fmla="*/ 0 h 990600"/>
              <a:gd name="connsiteX0" fmla="*/ 398313 w 3834239"/>
              <a:gd name="connsiteY0" fmla="*/ 322811 h 990600"/>
              <a:gd name="connsiteX1" fmla="*/ 398313 w 3834239"/>
              <a:gd name="connsiteY1" fmla="*/ 322811 h 990600"/>
              <a:gd name="connsiteX2" fmla="*/ 0 w 3834239"/>
              <a:gd name="connsiteY2" fmla="*/ 512705 h 990600"/>
              <a:gd name="connsiteX3" fmla="*/ 398313 w 3834239"/>
              <a:gd name="connsiteY3" fmla="*/ 322811 h 990600"/>
              <a:gd name="connsiteX0" fmla="*/ 405239 w 3834239"/>
              <a:gd name="connsiteY0" fmla="*/ 0 h 990600"/>
              <a:gd name="connsiteX1" fmla="*/ 3834239 w 3834239"/>
              <a:gd name="connsiteY1" fmla="*/ 0 h 990600"/>
              <a:gd name="connsiteX2" fmla="*/ 3834239 w 3834239"/>
              <a:gd name="connsiteY2" fmla="*/ 990600 h 990600"/>
              <a:gd name="connsiteX3" fmla="*/ 405239 w 3834239"/>
              <a:gd name="connsiteY3" fmla="*/ 990600 h 990600"/>
              <a:gd name="connsiteX4" fmla="*/ 405239 w 3834239"/>
              <a:gd name="connsiteY4" fmla="*/ 0 h 990600"/>
              <a:gd name="connsiteX0" fmla="*/ 398313 w 3834239"/>
              <a:gd name="connsiteY0" fmla="*/ 322811 h 990600"/>
              <a:gd name="connsiteX1" fmla="*/ 398313 w 3834239"/>
              <a:gd name="connsiteY1" fmla="*/ 322811 h 990600"/>
              <a:gd name="connsiteX2" fmla="*/ 0 w 3834239"/>
              <a:gd name="connsiteY2" fmla="*/ 512705 h 990600"/>
              <a:gd name="connsiteX3" fmla="*/ 398313 w 3834239"/>
              <a:gd name="connsiteY3" fmla="*/ 322811 h 990600"/>
              <a:gd name="connsiteX0" fmla="*/ 6926 w 3435926"/>
              <a:gd name="connsiteY0" fmla="*/ 0 h 990600"/>
              <a:gd name="connsiteX1" fmla="*/ 3435926 w 3435926"/>
              <a:gd name="connsiteY1" fmla="*/ 0 h 990600"/>
              <a:gd name="connsiteX2" fmla="*/ 3435926 w 3435926"/>
              <a:gd name="connsiteY2" fmla="*/ 990600 h 990600"/>
              <a:gd name="connsiteX3" fmla="*/ 6926 w 3435926"/>
              <a:gd name="connsiteY3" fmla="*/ 990600 h 990600"/>
              <a:gd name="connsiteX4" fmla="*/ 6926 w 3435926"/>
              <a:gd name="connsiteY4" fmla="*/ 0 h 990600"/>
              <a:gd name="connsiteX0" fmla="*/ 0 w 3435926"/>
              <a:gd name="connsiteY0" fmla="*/ 322811 h 990600"/>
              <a:gd name="connsiteX1" fmla="*/ 0 w 3435926"/>
              <a:gd name="connsiteY1" fmla="*/ 322811 h 990600"/>
              <a:gd name="connsiteX2" fmla="*/ 0 w 3435926"/>
              <a:gd name="connsiteY2" fmla="*/ 322811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35926" h="990600" extrusionOk="0">
                <a:moveTo>
                  <a:pt x="6926" y="0"/>
                </a:moveTo>
                <a:lnTo>
                  <a:pt x="3435926" y="0"/>
                </a:lnTo>
                <a:lnTo>
                  <a:pt x="3435926" y="990600"/>
                </a:lnTo>
                <a:lnTo>
                  <a:pt x="6926" y="990600"/>
                </a:lnTo>
                <a:lnTo>
                  <a:pt x="6926" y="0"/>
                </a:lnTo>
                <a:close/>
              </a:path>
              <a:path w="3435926" h="990600" fill="none" extrusionOk="0">
                <a:moveTo>
                  <a:pt x="0" y="322811"/>
                </a:moveTo>
                <a:lnTo>
                  <a:pt x="0" y="322811"/>
                </a:lnTo>
                <a:lnTo>
                  <a:pt x="0" y="322811"/>
                </a:lnTo>
                <a:close/>
              </a:path>
            </a:pathLst>
          </a:custGeom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When the potential difference is greater than 0.6</a:t>
            </a:r>
            <a:r>
              <a:rPr lang="en-GB" sz="800" dirty="0"/>
              <a:t> </a:t>
            </a:r>
            <a:r>
              <a:rPr lang="en-GB" dirty="0"/>
              <a:t>V the diode</a:t>
            </a:r>
          </a:p>
          <a:p>
            <a:pPr algn="ctr"/>
            <a:r>
              <a:rPr lang="en-GB" dirty="0"/>
              <a:t>conducts and current flows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07BF4F-180E-4B6A-9422-5960A91B3135}"/>
              </a:ext>
            </a:extLst>
          </p:cNvPr>
          <p:cNvSpPr/>
          <p:nvPr/>
        </p:nvSpPr>
        <p:spPr>
          <a:xfrm>
            <a:off x="5638800" y="5284468"/>
            <a:ext cx="3048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As the current increases, the potential difference stays almost constant at about 0.7</a:t>
            </a:r>
            <a:r>
              <a:rPr lang="en-GB" sz="800" dirty="0"/>
              <a:t> </a:t>
            </a:r>
            <a:r>
              <a:rPr lang="en-GB" dirty="0"/>
              <a:t>V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E856D7-BCA8-4D74-93FD-5B4281C59E14}"/>
              </a:ext>
            </a:extLst>
          </p:cNvPr>
          <p:cNvCxnSpPr>
            <a:cxnSpLocks/>
            <a:stCxn id="9" idx="0"/>
          </p:cNvCxnSpPr>
          <p:nvPr/>
        </p:nvCxnSpPr>
        <p:spPr>
          <a:xfrm flipH="1">
            <a:off x="4800600" y="4279768"/>
            <a:ext cx="450274" cy="597032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0F6F185-C86D-45EB-9510-C373B6341CC9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5029200" y="5817868"/>
            <a:ext cx="609600" cy="93720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51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Forward Bias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3733800" cy="1592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a diode is connected so that current can flow it is said to be FORWARD BIASED</a:t>
            </a:r>
          </a:p>
        </p:txBody>
      </p:sp>
      <p:pic>
        <p:nvPicPr>
          <p:cNvPr id="5" name="Picture 4" descr="Forward biased&#10;&#10;Description generated with high confidence">
            <a:extLst>
              <a:ext uri="{FF2B5EF4-FFF2-40B4-BE49-F238E27FC236}">
                <a16:creationId xmlns:a16="http://schemas.microsoft.com/office/drawing/2014/main" id="{5DC3D27A-4FAB-479D-A21E-B9D656636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64329"/>
            <a:ext cx="3849517" cy="26432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743CBE-2EC0-4CDC-B1C9-CE3C0A051CEC}"/>
              </a:ext>
            </a:extLst>
          </p:cNvPr>
          <p:cNvSpPr txBox="1"/>
          <p:nvPr/>
        </p:nvSpPr>
        <p:spPr>
          <a:xfrm>
            <a:off x="4495800" y="1455005"/>
            <a:ext cx="4191000" cy="4724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In the example shown: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battery voltage is 6</a:t>
            </a:r>
            <a:r>
              <a:rPr lang="en-GB" sz="800" dirty="0"/>
              <a:t> </a:t>
            </a:r>
            <a:r>
              <a:rPr lang="en-GB" sz="2400" dirty="0"/>
              <a:t>V which is enough to make the diode conduct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forward voltage drop across the diode is 0.7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potential difference across the bulb is therefore 5.3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diode will be damaged if too much current flows</a:t>
            </a:r>
          </a:p>
        </p:txBody>
      </p:sp>
    </p:spTree>
    <p:extLst>
      <p:ext uri="{BB962C8B-B14F-4D97-AF65-F5344CB8AC3E}">
        <p14:creationId xmlns:p14="http://schemas.microsoft.com/office/powerpoint/2010/main" val="350760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Reverse Bias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3657600" cy="1592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a diode is connected so that NO current can flow it is said to be REVERSE BIASED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743CBE-2EC0-4CDC-B1C9-CE3C0A051CEC}"/>
              </a:ext>
            </a:extLst>
          </p:cNvPr>
          <p:cNvSpPr txBox="1"/>
          <p:nvPr/>
        </p:nvSpPr>
        <p:spPr>
          <a:xfrm>
            <a:off x="4495800" y="1676400"/>
            <a:ext cx="4191000" cy="47244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In the example shown: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battery voltage is 6</a:t>
            </a:r>
            <a:r>
              <a:rPr lang="en-GB" sz="800" dirty="0"/>
              <a:t> </a:t>
            </a:r>
            <a:r>
              <a:rPr lang="en-GB" sz="2400" dirty="0"/>
              <a:t>V but the diode is connected “backwards”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reverse bias voltage drop across the diode is 6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potential difference across the bulb is therefore zero – the bulb is not lit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The diode will be damaged if the reverse bias voltage is too great</a:t>
            </a:r>
          </a:p>
        </p:txBody>
      </p:sp>
      <p:pic>
        <p:nvPicPr>
          <p:cNvPr id="6" name="Picture 5" descr="Reverse Biased&#10;&#10;Description generated with high confidence">
            <a:extLst>
              <a:ext uri="{FF2B5EF4-FFF2-40B4-BE49-F238E27FC236}">
                <a16:creationId xmlns:a16="http://schemas.microsoft.com/office/drawing/2014/main" id="{B5AD446D-6423-45DB-9183-F8D546E92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52800"/>
            <a:ext cx="3505200" cy="244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9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Protection Diode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2209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Physics fact: </a:t>
            </a:r>
            <a:r>
              <a:rPr lang="en-GB" sz="2400" dirty="0"/>
              <a:t>When current suddenly stops flowing through a coil (called an inductive load) such as a motor, solenoid or relay then a large voltage is generated – this is called the “back EMF”.</a:t>
            </a:r>
          </a:p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Electronics fact: </a:t>
            </a:r>
            <a:r>
              <a:rPr lang="en-GB" sz="2400" dirty="0"/>
              <a:t>The back EMF will easily damage transistors and integrated circuits that are controlling the inductive load.</a:t>
            </a:r>
          </a:p>
        </p:txBody>
      </p:sp>
      <p:pic>
        <p:nvPicPr>
          <p:cNvPr id="5" name="Picture 4" descr="Protection diode&#10;&#10;Description generated with very high confidence">
            <a:extLst>
              <a:ext uri="{FF2B5EF4-FFF2-40B4-BE49-F238E27FC236}">
                <a16:creationId xmlns:a16="http://schemas.microsoft.com/office/drawing/2014/main" id="{CE19C1A9-CA1F-4165-9D7C-890667EC40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0"/>
            <a:ext cx="3857400" cy="21411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229CCD-F6C6-43C4-8CCD-51FB31D60A79}"/>
              </a:ext>
            </a:extLst>
          </p:cNvPr>
          <p:cNvSpPr txBox="1"/>
          <p:nvPr/>
        </p:nvSpPr>
        <p:spPr>
          <a:xfrm>
            <a:off x="4533900" y="3735560"/>
            <a:ext cx="4152900" cy="22860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Solution: </a:t>
            </a:r>
            <a:r>
              <a:rPr lang="en-GB" sz="2400" dirty="0"/>
              <a:t>Add a diode in reverse bias across the inductive load (the motor in the diagram)</a:t>
            </a:r>
          </a:p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Note: </a:t>
            </a:r>
            <a:r>
              <a:rPr lang="en-GB" sz="2400" dirty="0"/>
              <a:t>The diode protects the control circuit, </a:t>
            </a:r>
            <a:r>
              <a:rPr lang="en-GB" sz="2400" b="1" dirty="0"/>
              <a:t>not</a:t>
            </a:r>
            <a:r>
              <a:rPr lang="en-GB" sz="2400" dirty="0"/>
              <a:t> the motor</a:t>
            </a:r>
          </a:p>
        </p:txBody>
      </p:sp>
    </p:spTree>
    <p:extLst>
      <p:ext uri="{BB962C8B-B14F-4D97-AF65-F5344CB8AC3E}">
        <p14:creationId xmlns:p14="http://schemas.microsoft.com/office/powerpoint/2010/main" val="14468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Rectification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50295"/>
            <a:ext cx="8229600" cy="2514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0070C0"/>
                </a:solidFill>
              </a:rPr>
              <a:t>A.C. – Current flows alternately in each direction</a:t>
            </a:r>
          </a:p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0070C0"/>
                </a:solidFill>
              </a:rPr>
              <a:t>D.C. – Current only flows in one direction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Because a diode only allows current to flow in one direction it can be used to convert A.C. into D.C.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This process is called RECTIFICATION</a:t>
            </a:r>
          </a:p>
        </p:txBody>
      </p:sp>
      <p:pic>
        <p:nvPicPr>
          <p:cNvPr id="5" name="Picture 4" descr="Rectification&#10;&#10;Description generated with high confidence">
            <a:extLst>
              <a:ext uri="{FF2B5EF4-FFF2-40B4-BE49-F238E27FC236}">
                <a16:creationId xmlns:a16="http://schemas.microsoft.com/office/drawing/2014/main" id="{71FD0131-EDB8-4B54-ABC3-B43D6771E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05498"/>
            <a:ext cx="8229600" cy="1662485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3248483-88E0-4606-873F-617335F4AE8C}"/>
              </a:ext>
            </a:extLst>
          </p:cNvPr>
          <p:cNvSpPr/>
          <p:nvPr/>
        </p:nvSpPr>
        <p:spPr>
          <a:xfrm>
            <a:off x="6096000" y="3657600"/>
            <a:ext cx="2438400" cy="609600"/>
          </a:xfrm>
          <a:prstGeom prst="wedgeRectCallout">
            <a:avLst>
              <a:gd name="adj1" fmla="val -45605"/>
              <a:gd name="adj2" fmla="val 1540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Note the peak voltage is 0.7</a:t>
            </a:r>
            <a:r>
              <a:rPr lang="en-GB" sz="800" dirty="0"/>
              <a:t> </a:t>
            </a:r>
            <a:r>
              <a:rPr lang="en-GB" dirty="0"/>
              <a:t>V less than the input</a:t>
            </a:r>
          </a:p>
        </p:txBody>
      </p:sp>
    </p:spTree>
    <p:extLst>
      <p:ext uri="{BB962C8B-B14F-4D97-AF65-F5344CB8AC3E}">
        <p14:creationId xmlns:p14="http://schemas.microsoft.com/office/powerpoint/2010/main" val="40162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Voltage Reference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1524000"/>
            <a:ext cx="3505200" cy="5181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a reasonable current flows through a diode, the potential difference across the diode is approximately constant at about 0.7</a:t>
            </a:r>
            <a:r>
              <a:rPr lang="en-GB" sz="800" dirty="0"/>
              <a:t> </a:t>
            </a:r>
            <a:r>
              <a:rPr lang="en-GB" sz="2400" dirty="0"/>
              <a:t>V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A diode in a potential divider can provide a relatively constant reference voltage even when the supply voltage changes which is useful in comparator circuits.</a:t>
            </a:r>
          </a:p>
        </p:txBody>
      </p:sp>
      <p:pic>
        <p:nvPicPr>
          <p:cNvPr id="5" name="Picture 4" descr="Diode voltage reference&#10;&#10;Description generated with very high confidence">
            <a:extLst>
              <a:ext uri="{FF2B5EF4-FFF2-40B4-BE49-F238E27FC236}">
                <a16:creationId xmlns:a16="http://schemas.microsoft.com/office/drawing/2014/main" id="{2BE344D8-D348-4BF1-B90B-7694EF970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3719172" cy="4419600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2E336C56-2E8F-4462-A97C-B8345B96285C}"/>
              </a:ext>
            </a:extLst>
          </p:cNvPr>
          <p:cNvSpPr/>
          <p:nvPr/>
        </p:nvSpPr>
        <p:spPr>
          <a:xfrm>
            <a:off x="3314700" y="1524000"/>
            <a:ext cx="1714500" cy="1981200"/>
          </a:xfrm>
          <a:prstGeom prst="wedgeRectCallout">
            <a:avLst>
              <a:gd name="adj1" fmla="val -111931"/>
              <a:gd name="adj2" fmla="val -288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input voltage can be any reasonable voltage as long as it is above 0.7</a:t>
            </a:r>
            <a:r>
              <a:rPr lang="en-GB" sz="800" dirty="0"/>
              <a:t> </a:t>
            </a:r>
            <a:r>
              <a:rPr lang="en-GB" dirty="0"/>
              <a:t>V so that the diode conducts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7732DF35-8AAA-445D-8719-F67317B37CCA}"/>
              </a:ext>
            </a:extLst>
          </p:cNvPr>
          <p:cNvSpPr/>
          <p:nvPr/>
        </p:nvSpPr>
        <p:spPr>
          <a:xfrm>
            <a:off x="3124200" y="5029200"/>
            <a:ext cx="1676400" cy="1219200"/>
          </a:xfrm>
          <a:prstGeom prst="wedgeRectCallout">
            <a:avLst>
              <a:gd name="adj1" fmla="val -77787"/>
              <a:gd name="adj2" fmla="val -102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output voltage will vary a bit but be about 0.7</a:t>
            </a:r>
            <a:r>
              <a:rPr lang="en-GB" sz="800" dirty="0"/>
              <a:t> </a:t>
            </a:r>
            <a:r>
              <a:rPr lang="en-GB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858891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Summary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4102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Diodes only allow current to flow in one direction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Current can flow when the diode is forward biased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Current does not flow when the diode is reverse biased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When the diode is conducting and current is flowing, the potential difference across the diode is approximately 0.7V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Too much (forward biased) current will damage the diode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Too much (reverse biased) voltage will damage the diode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Diodes can protect semiconductor devices from the back </a:t>
            </a:r>
            <a:r>
              <a:rPr lang="en-GB" sz="2400" dirty="0" err="1"/>
              <a:t>emf</a:t>
            </a:r>
            <a:r>
              <a:rPr lang="en-GB" sz="2400" dirty="0"/>
              <a:t> produced by inductive loads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Diodes can be used to rectify A.C. signals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Diodes in a potential divider can provide a fixed reference voltage</a:t>
            </a:r>
          </a:p>
        </p:txBody>
      </p:sp>
    </p:spTree>
    <p:extLst>
      <p:ext uri="{BB962C8B-B14F-4D97-AF65-F5344CB8AC3E}">
        <p14:creationId xmlns:p14="http://schemas.microsoft.com/office/powerpoint/2010/main" val="585323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848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Diodes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Nicholls</cp:lastModifiedBy>
  <cp:revision>52</cp:revision>
  <dcterms:created xsi:type="dcterms:W3CDTF">2006-08-16T00:00:00Z</dcterms:created>
  <dcterms:modified xsi:type="dcterms:W3CDTF">2021-03-17T23:46:11Z</dcterms:modified>
  <cp:contentStatus/>
</cp:coreProperties>
</file>