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72" r:id="rId4"/>
    <p:sldId id="265" r:id="rId5"/>
    <p:sldId id="273" r:id="rId6"/>
    <p:sldId id="266" r:id="rId7"/>
    <p:sldId id="267" r:id="rId8"/>
    <p:sldId id="269" r:id="rId9"/>
    <p:sldId id="270"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885"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8/11/2020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8/11/2020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ircuit board&#10;&#10;Description generated with very high confidence">
            <a:extLst>
              <a:ext uri="{FF2B5EF4-FFF2-40B4-BE49-F238E27FC236}">
                <a16:creationId xmlns:a16="http://schemas.microsoft.com/office/drawing/2014/main" id="{89EE11A8-9334-41E4-B18D-6CE0C55163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685800" y="1669328"/>
            <a:ext cx="7772400" cy="1470025"/>
          </a:xfrm>
        </p:spPr>
        <p:txBody>
          <a:bodyPr>
            <a:normAutofit/>
          </a:bodyPr>
          <a:lstStyle/>
          <a:p>
            <a:r>
              <a:rPr lang="en-GB" sz="7200" dirty="0">
                <a:solidFill>
                  <a:schemeClr val="bg1">
                    <a:lumMod val="85000"/>
                  </a:schemeClr>
                </a:solidFill>
              </a:rPr>
              <a:t>LDRs &amp; Thermistors</a:t>
            </a:r>
          </a:p>
        </p:txBody>
      </p:sp>
      <p:sp>
        <p:nvSpPr>
          <p:cNvPr id="3" name="Subtitle 2"/>
          <p:cNvSpPr>
            <a:spLocks noGrp="1"/>
          </p:cNvSpPr>
          <p:nvPr>
            <p:ph type="subTitle" idx="1"/>
          </p:nvPr>
        </p:nvSpPr>
        <p:spPr>
          <a:xfrm>
            <a:off x="6172200" y="6127567"/>
            <a:ext cx="2667000" cy="457200"/>
          </a:xfrm>
        </p:spPr>
        <p:txBody>
          <a:bodyPr/>
          <a:lstStyle/>
          <a:p>
            <a:pPr algn="r"/>
            <a:r>
              <a:rPr lang="en-GB" sz="1800" dirty="0">
                <a:hlinkClick r:id="rId3"/>
              </a:rPr>
              <a:t>www.pfnicholls.com</a:t>
            </a:r>
            <a:endParaRPr lang="en-GB" sz="1800" dirty="0"/>
          </a:p>
          <a:p>
            <a:endParaRPr lang="en-GB" dirty="0"/>
          </a:p>
        </p:txBody>
      </p:sp>
      <p:sp>
        <p:nvSpPr>
          <p:cNvPr id="4" name="TextBox 3"/>
          <p:cNvSpPr txBox="1"/>
          <p:nvPr/>
        </p:nvSpPr>
        <p:spPr>
          <a:xfrm>
            <a:off x="304800" y="4114800"/>
            <a:ext cx="8610600" cy="1938992"/>
          </a:xfrm>
          <a:prstGeom prst="rect">
            <a:avLst/>
          </a:prstGeom>
          <a:noFill/>
        </p:spPr>
        <p:txBody>
          <a:bodyPr wrap="square" rtlCol="0">
            <a:spAutoFit/>
          </a:bodyPr>
          <a:lstStyle/>
          <a:p>
            <a:r>
              <a:rPr lang="en-GB" sz="2400" dirty="0">
                <a:solidFill>
                  <a:srgbClr val="002060"/>
                </a:solidFill>
              </a:rPr>
              <a:t>AIM:</a:t>
            </a:r>
          </a:p>
          <a:p>
            <a:r>
              <a:rPr lang="en-GB" sz="2400" dirty="0">
                <a:solidFill>
                  <a:srgbClr val="002060"/>
                </a:solidFill>
              </a:rPr>
              <a:t>To understand the properties of LDRs and Thermistors</a:t>
            </a:r>
          </a:p>
          <a:p>
            <a:endParaRPr lang="en-GB" sz="2400" dirty="0">
              <a:solidFill>
                <a:srgbClr val="002060"/>
              </a:solidFill>
            </a:endParaRPr>
          </a:p>
          <a:p>
            <a:r>
              <a:rPr lang="en-GB" sz="2400" dirty="0">
                <a:solidFill>
                  <a:srgbClr val="002060"/>
                </a:solidFill>
              </a:rPr>
              <a:t>PRIOR KNOWLEDGE:</a:t>
            </a:r>
          </a:p>
          <a:p>
            <a:r>
              <a:rPr lang="en-GB" sz="2400" dirty="0">
                <a:solidFill>
                  <a:srgbClr val="002060"/>
                </a:solidFill>
              </a:rPr>
              <a:t>Know about resistance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457200" y="1600200"/>
            <a:ext cx="8229600" cy="4989000"/>
          </a:xfrm>
          <a:prstGeom prst="rect">
            <a:avLst/>
          </a:prstGeom>
          <a:noFill/>
        </p:spPr>
        <p:txBody>
          <a:bodyPr wrap="square" rtlCol="0">
            <a:normAutofit/>
          </a:bodyPr>
          <a:lstStyle/>
          <a:p>
            <a:pPr marL="457200" indent="-457200">
              <a:spcAft>
                <a:spcPts val="600"/>
              </a:spcAft>
              <a:buFont typeface="+mj-lt"/>
              <a:buAutoNum type="arabicPeriod"/>
            </a:pPr>
            <a:r>
              <a:rPr lang="en-GB" sz="2400" dirty="0"/>
              <a:t>Approximately 750 </a:t>
            </a:r>
            <a:r>
              <a:rPr lang="el-GR" sz="2400" dirty="0"/>
              <a:t>Ω</a:t>
            </a:r>
            <a:endParaRPr lang="en-GB" sz="2400" dirty="0"/>
          </a:p>
          <a:p>
            <a:pPr marL="457200" indent="-457200">
              <a:spcAft>
                <a:spcPts val="600"/>
              </a:spcAft>
              <a:buFont typeface="+mj-lt"/>
              <a:buAutoNum type="arabicPeriod"/>
            </a:pPr>
            <a:r>
              <a:rPr lang="en-GB" sz="2400" dirty="0"/>
              <a:t>About 70 Lux</a:t>
            </a:r>
          </a:p>
          <a:p>
            <a:pPr marL="457200" indent="-457200">
              <a:spcAft>
                <a:spcPts val="600"/>
              </a:spcAft>
              <a:buFont typeface="+mj-lt"/>
              <a:buAutoNum type="arabicPeriod"/>
            </a:pPr>
            <a:r>
              <a:rPr lang="en-GB" sz="2400" dirty="0"/>
              <a:t>From the graph:</a:t>
            </a:r>
          </a:p>
          <a:p>
            <a:pPr marL="914400" lvl="1" indent="-457200">
              <a:spcAft>
                <a:spcPts val="600"/>
              </a:spcAft>
              <a:buFont typeface="+mj-lt"/>
              <a:buAutoNum type="alphaLcPeriod"/>
            </a:pPr>
            <a:r>
              <a:rPr lang="en-GB" sz="2400" dirty="0"/>
              <a:t>A. 2k5 to 1k5, a change of 1 k</a:t>
            </a:r>
            <a:r>
              <a:rPr lang="el-GR" sz="2400" dirty="0"/>
              <a:t>Ω</a:t>
            </a:r>
            <a:r>
              <a:rPr lang="en-GB" sz="2400" dirty="0"/>
              <a:t>, </a:t>
            </a:r>
          </a:p>
          <a:p>
            <a:pPr marL="914400" lvl="1" indent="-457200">
              <a:spcAft>
                <a:spcPts val="600"/>
              </a:spcAft>
              <a:buFont typeface="+mj-lt"/>
              <a:buAutoNum type="alphaLcPeriod"/>
            </a:pPr>
            <a:r>
              <a:rPr lang="en-GB" sz="2400" dirty="0"/>
              <a:t>600 </a:t>
            </a:r>
            <a:r>
              <a:rPr lang="el-GR" sz="2400" dirty="0"/>
              <a:t>Ω</a:t>
            </a:r>
            <a:r>
              <a:rPr lang="en-GB" sz="2400" dirty="0"/>
              <a:t> to 400 </a:t>
            </a:r>
            <a:r>
              <a:rPr lang="el-GR" sz="2400" dirty="0"/>
              <a:t>Ω</a:t>
            </a:r>
            <a:r>
              <a:rPr lang="en-GB" sz="2400" dirty="0"/>
              <a:t>, a change of 200 </a:t>
            </a:r>
            <a:r>
              <a:rPr lang="el-GR" sz="2400" dirty="0"/>
              <a:t>Ω</a:t>
            </a:r>
            <a:endParaRPr lang="en-GB" sz="2400" dirty="0"/>
          </a:p>
          <a:p>
            <a:pPr lvl="1">
              <a:spcAft>
                <a:spcPts val="600"/>
              </a:spcAft>
            </a:pPr>
            <a:r>
              <a:rPr lang="en-GB" sz="2400" dirty="0"/>
              <a:t>The change of resistance is smaller in bright light so the LDR is less effective as a light detector … It doesn’t respond well to small changes in light level </a:t>
            </a:r>
          </a:p>
          <a:p>
            <a:pPr marL="457200" indent="-457200">
              <a:spcAft>
                <a:spcPts val="600"/>
              </a:spcAft>
              <a:buFont typeface="+mj-lt"/>
              <a:buAutoNum type="arabicPeriod"/>
            </a:pPr>
            <a:r>
              <a:rPr lang="en-GB" sz="2400" dirty="0"/>
              <a:t>2 k</a:t>
            </a:r>
            <a:r>
              <a:rPr lang="el-GR" sz="2400" dirty="0"/>
              <a:t>Ω</a:t>
            </a:r>
            <a:endParaRPr lang="en-GB" sz="2400" dirty="0"/>
          </a:p>
          <a:p>
            <a:pPr marL="457200" indent="-457200">
              <a:spcAft>
                <a:spcPts val="600"/>
              </a:spcAft>
              <a:buFont typeface="+mj-lt"/>
              <a:buAutoNum type="arabicPeriod"/>
            </a:pPr>
            <a:r>
              <a:rPr lang="en-GB" sz="2400"/>
              <a:t>5 ⁰</a:t>
            </a:r>
            <a:r>
              <a:rPr lang="en-GB" sz="2400" dirty="0"/>
              <a:t>C</a:t>
            </a:r>
          </a:p>
          <a:p>
            <a:pPr marL="457200" indent="-457200">
              <a:spcAft>
                <a:spcPts val="600"/>
              </a:spcAft>
              <a:buFont typeface="+mj-lt"/>
              <a:buAutoNum type="arabicPeriod"/>
            </a:pPr>
            <a:r>
              <a:rPr lang="en-GB" sz="2400" dirty="0"/>
              <a:t>Because the resistance hardly changes beyond 100 ⁰C</a:t>
            </a:r>
          </a:p>
          <a:p>
            <a:pPr marL="457200" indent="-457200">
              <a:spcAft>
                <a:spcPts val="1200"/>
              </a:spcAft>
              <a:buFont typeface="+mj-lt"/>
              <a:buAutoNum type="arabicPeriod"/>
            </a:pPr>
            <a:endParaRPr lang="en-GB" sz="2400" dirty="0"/>
          </a:p>
          <a:p>
            <a:pPr marL="457200" indent="-457200">
              <a:spcAft>
                <a:spcPts val="1200"/>
              </a:spcAft>
              <a:buFont typeface="+mj-lt"/>
              <a:buAutoNum type="arabicPeriod"/>
            </a:pPr>
            <a:endParaRPr lang="en-GB" sz="2400" dirty="0"/>
          </a:p>
        </p:txBody>
      </p:sp>
    </p:spTree>
    <p:extLst>
      <p:ext uri="{BB962C8B-B14F-4D97-AF65-F5344CB8AC3E}">
        <p14:creationId xmlns:p14="http://schemas.microsoft.com/office/powerpoint/2010/main" val="420297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LDR Behaviour</a:t>
            </a:r>
            <a:r>
              <a:rPr lang="en-GB" sz="4800" dirty="0"/>
              <a:t> </a:t>
            </a:r>
          </a:p>
        </p:txBody>
      </p:sp>
      <p:sp>
        <p:nvSpPr>
          <p:cNvPr id="8" name="TextBox 7"/>
          <p:cNvSpPr txBox="1"/>
          <p:nvPr/>
        </p:nvSpPr>
        <p:spPr>
          <a:xfrm>
            <a:off x="457200" y="1524000"/>
            <a:ext cx="8229600" cy="4419600"/>
          </a:xfrm>
          <a:prstGeom prst="rect">
            <a:avLst/>
          </a:prstGeom>
          <a:noFill/>
        </p:spPr>
        <p:txBody>
          <a:bodyPr wrap="square" rtlCol="0">
            <a:normAutofit/>
          </a:bodyPr>
          <a:lstStyle/>
          <a:p>
            <a:pPr>
              <a:spcAft>
                <a:spcPts val="1200"/>
              </a:spcAft>
            </a:pPr>
            <a:r>
              <a:rPr lang="en-GB" sz="2400" dirty="0"/>
              <a:t>A Light Dependant Resistor (LDR) is a type of resistor. The resistance changes as the light level changes.</a:t>
            </a:r>
          </a:p>
          <a:p>
            <a:pPr marL="342900" indent="-342900">
              <a:spcAft>
                <a:spcPts val="1200"/>
              </a:spcAft>
              <a:buFont typeface="Arial" panose="020B0604020202020204" pitchFamily="34" charset="0"/>
              <a:buChar char="•"/>
            </a:pPr>
            <a:r>
              <a:rPr lang="en-GB" sz="2400" b="1" dirty="0">
                <a:solidFill>
                  <a:srgbClr val="0070C0"/>
                </a:solidFill>
              </a:rPr>
              <a:t>When the light is brighter, the resistance is lower.</a:t>
            </a:r>
          </a:p>
          <a:p>
            <a:pPr marL="342900" indent="-342900">
              <a:spcAft>
                <a:spcPts val="1200"/>
              </a:spcAft>
              <a:buFont typeface="Arial" panose="020B0604020202020204" pitchFamily="34" charset="0"/>
              <a:buChar char="•"/>
            </a:pPr>
            <a:r>
              <a:rPr lang="en-GB" sz="2400" b="1" dirty="0">
                <a:solidFill>
                  <a:srgbClr val="0070C0"/>
                </a:solidFill>
              </a:rPr>
              <a:t>When there is less light, the resistance increases.</a:t>
            </a:r>
          </a:p>
          <a:p>
            <a:pPr>
              <a:spcAft>
                <a:spcPts val="1200"/>
              </a:spcAft>
            </a:pPr>
            <a:r>
              <a:rPr lang="en-GB" sz="2400" dirty="0"/>
              <a:t>The typical resistance of an LDR is a few thousand ohms.</a:t>
            </a:r>
          </a:p>
          <a:p>
            <a:pPr>
              <a:spcAft>
                <a:spcPts val="1200"/>
              </a:spcAft>
            </a:pPr>
            <a:r>
              <a:rPr lang="en-GB" sz="2400" dirty="0"/>
              <a:t>In very bright light the resistance may fall to just a few hundred ohms and a current limiting resistor is needed to prevent the LDR being damaged by excessively large currents. </a:t>
            </a:r>
          </a:p>
          <a:p>
            <a:pPr>
              <a:spcAft>
                <a:spcPts val="1200"/>
              </a:spcAft>
            </a:pPr>
            <a:r>
              <a:rPr lang="en-GB" sz="2400" dirty="0"/>
              <a:t>In total darkness the resistance may be several Mega-ohms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LDR Behaviour</a:t>
            </a:r>
            <a:r>
              <a:rPr lang="en-GB" sz="4800" dirty="0"/>
              <a:t>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114800"/>
            <a:ext cx="2286000" cy="1924781"/>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856321"/>
            <a:ext cx="2715008" cy="203625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22980" y="1917754"/>
            <a:ext cx="5063820" cy="4581040"/>
          </a:xfrm>
          <a:prstGeom prst="rect">
            <a:avLst/>
          </a:prstGeom>
        </p:spPr>
      </p:pic>
      <p:sp>
        <p:nvSpPr>
          <p:cNvPr id="8" name="Rectangular Callout 7"/>
          <p:cNvSpPr/>
          <p:nvPr/>
        </p:nvSpPr>
        <p:spPr>
          <a:xfrm>
            <a:off x="2743200" y="5867400"/>
            <a:ext cx="1143000" cy="838200"/>
          </a:xfrm>
          <a:prstGeom prst="wedgeRectCallout">
            <a:avLst>
              <a:gd name="adj1" fmla="val 74051"/>
              <a:gd name="adj2" fmla="val -2629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Typical values</a:t>
            </a:r>
          </a:p>
        </p:txBody>
      </p:sp>
    </p:spTree>
    <p:extLst>
      <p:ext uri="{BB962C8B-B14F-4D97-AF65-F5344CB8AC3E}">
        <p14:creationId xmlns:p14="http://schemas.microsoft.com/office/powerpoint/2010/main" val="890382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NTC Thermistor Behaviour</a:t>
            </a:r>
            <a:r>
              <a:rPr lang="en-GB" sz="4800" dirty="0"/>
              <a:t> </a:t>
            </a:r>
          </a:p>
        </p:txBody>
      </p:sp>
      <p:sp>
        <p:nvSpPr>
          <p:cNvPr id="8" name="TextBox 7"/>
          <p:cNvSpPr txBox="1"/>
          <p:nvPr/>
        </p:nvSpPr>
        <p:spPr>
          <a:xfrm>
            <a:off x="457200" y="1524000"/>
            <a:ext cx="8229600" cy="4800600"/>
          </a:xfrm>
          <a:prstGeom prst="rect">
            <a:avLst/>
          </a:prstGeom>
          <a:noFill/>
        </p:spPr>
        <p:txBody>
          <a:bodyPr wrap="square" rtlCol="0">
            <a:normAutofit/>
          </a:bodyPr>
          <a:lstStyle/>
          <a:p>
            <a:pPr>
              <a:spcAft>
                <a:spcPts val="1200"/>
              </a:spcAft>
            </a:pPr>
            <a:r>
              <a:rPr lang="en-GB" sz="2400" dirty="0"/>
              <a:t>A Negative Temperature Coefficient (NTC) Thermistor is a type of resistor. The resistance changes as the temperature changes.</a:t>
            </a:r>
          </a:p>
          <a:p>
            <a:pPr marL="342900" indent="-342900">
              <a:spcAft>
                <a:spcPts val="1200"/>
              </a:spcAft>
              <a:buFont typeface="Arial" panose="020B0604020202020204" pitchFamily="34" charset="0"/>
              <a:buChar char="•"/>
            </a:pPr>
            <a:r>
              <a:rPr lang="en-GB" sz="2400" b="1" dirty="0">
                <a:solidFill>
                  <a:srgbClr val="0070C0"/>
                </a:solidFill>
              </a:rPr>
              <a:t>When the temperature is higher, the resistance is lower.</a:t>
            </a:r>
          </a:p>
          <a:p>
            <a:pPr marL="342900" indent="-342900">
              <a:spcAft>
                <a:spcPts val="1200"/>
              </a:spcAft>
              <a:buFont typeface="Arial" panose="020B0604020202020204" pitchFamily="34" charset="0"/>
              <a:buChar char="•"/>
            </a:pPr>
            <a:r>
              <a:rPr lang="en-GB" sz="2400" b="1" dirty="0">
                <a:solidFill>
                  <a:srgbClr val="0070C0"/>
                </a:solidFill>
              </a:rPr>
              <a:t>When the temperature is lower, the resistance increases.</a:t>
            </a:r>
          </a:p>
          <a:p>
            <a:pPr>
              <a:spcAft>
                <a:spcPts val="1200"/>
              </a:spcAft>
            </a:pPr>
            <a:r>
              <a:rPr lang="en-GB" sz="2400" dirty="0"/>
              <a:t>At room temperature, the resistance of a thermistor is thousands of ohms. At higher temperatures the resistance decreases to a few hundred ohms. As the current increases it heats up the thermistor leading to a lower resistance leading to more current and more heating and so on. The cycle repeats and this is called thermal runaway and can destroy the thermistor.</a:t>
            </a:r>
          </a:p>
        </p:txBody>
      </p:sp>
    </p:spTree>
    <p:extLst>
      <p:ext uri="{BB962C8B-B14F-4D97-AF65-F5344CB8AC3E}">
        <p14:creationId xmlns:p14="http://schemas.microsoft.com/office/powerpoint/2010/main" val="1606422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Thermistor Behaviour</a:t>
            </a:r>
            <a:r>
              <a:rPr lang="en-GB" sz="4800" dirty="0"/>
              <a:t>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1756" y="4952038"/>
            <a:ext cx="2943065" cy="1355271"/>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904999"/>
            <a:ext cx="2943064" cy="2514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8400" y="1904999"/>
            <a:ext cx="5157000" cy="4676263"/>
          </a:xfrm>
          <a:prstGeom prst="rect">
            <a:avLst/>
          </a:prstGeom>
        </p:spPr>
      </p:pic>
    </p:spTree>
    <p:extLst>
      <p:ext uri="{BB962C8B-B14F-4D97-AF65-F5344CB8AC3E}">
        <p14:creationId xmlns:p14="http://schemas.microsoft.com/office/powerpoint/2010/main" val="25552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Applications &amp; Limitations</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a:spcAft>
                <a:spcPts val="1200"/>
              </a:spcAft>
            </a:pPr>
            <a:r>
              <a:rPr lang="en-GB" sz="2400" dirty="0"/>
              <a:t>LDRs and Thermistors are known as </a:t>
            </a:r>
            <a:r>
              <a:rPr lang="en-GB" sz="2400" b="1" dirty="0"/>
              <a:t>input transducers </a:t>
            </a:r>
            <a:r>
              <a:rPr lang="en-GB" sz="2400" dirty="0"/>
              <a:t>because they convert information about the environment into electrical information. </a:t>
            </a:r>
          </a:p>
          <a:p>
            <a:pPr>
              <a:spcAft>
                <a:spcPts val="1200"/>
              </a:spcAft>
            </a:pPr>
            <a:r>
              <a:rPr lang="en-GB" sz="2400" dirty="0"/>
              <a:t>They can be used to create electrical signals (voltages or currents) that respond to changes in the environment.</a:t>
            </a:r>
          </a:p>
          <a:p>
            <a:pPr>
              <a:spcAft>
                <a:spcPts val="1200"/>
              </a:spcAft>
            </a:pPr>
            <a:r>
              <a:rPr lang="en-GB" sz="2400" dirty="0"/>
              <a:t>They are not much use on their own. A circuit such as a </a:t>
            </a:r>
            <a:r>
              <a:rPr lang="en-GB" sz="2400" b="1" dirty="0"/>
              <a:t>potential divider</a:t>
            </a:r>
            <a:r>
              <a:rPr lang="en-GB" sz="2400" dirty="0"/>
              <a:t> is needed to convert their change in resistance into a change of voltage or current.</a:t>
            </a:r>
          </a:p>
          <a:p>
            <a:pPr>
              <a:spcAft>
                <a:spcPts val="1200"/>
              </a:spcAft>
            </a:pPr>
            <a:r>
              <a:rPr lang="en-GB" sz="2400" dirty="0"/>
              <a:t>Thermistors are not so good at measuring high temperatures because their resistance changes less significantly at high temperatures. Small changes in temperature are not detected so well. The same applies to LDRs in bright light.</a:t>
            </a:r>
          </a:p>
        </p:txBody>
      </p:sp>
    </p:spTree>
    <p:extLst>
      <p:ext uri="{BB962C8B-B14F-4D97-AF65-F5344CB8AC3E}">
        <p14:creationId xmlns:p14="http://schemas.microsoft.com/office/powerpoint/2010/main" val="2191073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Theory</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a:spcAft>
                <a:spcPts val="1200"/>
              </a:spcAft>
            </a:pPr>
            <a:r>
              <a:rPr lang="en-GB" sz="2400" dirty="0"/>
              <a:t>Metals are good conductors because all of the valance electrons (outer shell electrons) are free to conduct electricity.</a:t>
            </a:r>
          </a:p>
          <a:p>
            <a:pPr>
              <a:spcAft>
                <a:spcPts val="1200"/>
              </a:spcAft>
            </a:pPr>
            <a:r>
              <a:rPr lang="en-GB" sz="2400" dirty="0"/>
              <a:t>A Thermistor is a semi-conductor, usually based on Silicon. In a semi-conductor, not all of the valance electrons are free to conduct, some are bound to their atoms and cannot move freely around the lattice.</a:t>
            </a:r>
          </a:p>
          <a:p>
            <a:pPr>
              <a:spcAft>
                <a:spcPts val="1200"/>
              </a:spcAft>
            </a:pPr>
            <a:r>
              <a:rPr lang="en-GB" sz="2400" dirty="0"/>
              <a:t>As the temperature increases, the electrons gain more energy. Some gain enough energy to become free from their atoms. As the temperature increases the number of free electrons increases so the current increases and therefore the resistance has decreased.</a:t>
            </a:r>
          </a:p>
          <a:p>
            <a:pPr>
              <a:spcAft>
                <a:spcPts val="1200"/>
              </a:spcAft>
            </a:pPr>
            <a:r>
              <a:rPr lang="en-GB" sz="2400" dirty="0"/>
              <a:t>The same theory applies for LDRs where the extra energy is light.</a:t>
            </a:r>
          </a:p>
        </p:txBody>
      </p:sp>
    </p:spTree>
    <p:extLst>
      <p:ext uri="{BB962C8B-B14F-4D97-AF65-F5344CB8AC3E}">
        <p14:creationId xmlns:p14="http://schemas.microsoft.com/office/powerpoint/2010/main" val="4086396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lnSpcReduction="10000"/>
          </a:bodyPr>
          <a:lstStyle/>
          <a:p>
            <a:pPr marL="342900" indent="-342900">
              <a:spcAft>
                <a:spcPts val="1200"/>
              </a:spcAft>
              <a:buFont typeface="Arial" pitchFamily="34" charset="0"/>
              <a:buChar char="•"/>
            </a:pPr>
            <a:r>
              <a:rPr lang="en-GB" sz="2400" dirty="0"/>
              <a:t>The resistance of an LDR increases as the light level falls</a:t>
            </a:r>
          </a:p>
          <a:p>
            <a:pPr marL="342900" indent="-342900">
              <a:spcAft>
                <a:spcPts val="1200"/>
              </a:spcAft>
              <a:buFont typeface="Arial" pitchFamily="34" charset="0"/>
              <a:buChar char="•"/>
            </a:pPr>
            <a:r>
              <a:rPr lang="en-GB" sz="2400" dirty="0"/>
              <a:t>The resistance of an LDR decreases as the light gets brighter</a:t>
            </a:r>
          </a:p>
          <a:p>
            <a:pPr marL="342900" indent="-342900">
              <a:spcAft>
                <a:spcPts val="1200"/>
              </a:spcAft>
              <a:buFont typeface="Arial" pitchFamily="34" charset="0"/>
              <a:buChar char="•"/>
            </a:pPr>
            <a:r>
              <a:rPr lang="en-GB" sz="2400" dirty="0"/>
              <a:t>The resistance of a thermistor increases as the temperature falls</a:t>
            </a:r>
          </a:p>
          <a:p>
            <a:pPr marL="342900" indent="-342900">
              <a:spcAft>
                <a:spcPts val="1200"/>
              </a:spcAft>
              <a:buFont typeface="Arial" pitchFamily="34" charset="0"/>
              <a:buChar char="•"/>
            </a:pPr>
            <a:r>
              <a:rPr lang="en-GB" sz="2400" dirty="0"/>
              <a:t>The resistance of a thermistor decreases at higher temperatures</a:t>
            </a:r>
          </a:p>
          <a:p>
            <a:pPr marL="342900" indent="-342900">
              <a:spcAft>
                <a:spcPts val="1200"/>
              </a:spcAft>
              <a:buFont typeface="Arial" pitchFamily="34" charset="0"/>
              <a:buChar char="•"/>
            </a:pPr>
            <a:r>
              <a:rPr lang="en-GB" sz="2400" dirty="0"/>
              <a:t>The typical resistance of LDRs and Thermistors is thousands of ohms. Series resistors must be used to prevent damage due to high currents in bright light or at high temperatures</a:t>
            </a:r>
          </a:p>
          <a:p>
            <a:pPr marL="342900" indent="-342900">
              <a:spcAft>
                <a:spcPts val="1200"/>
              </a:spcAft>
              <a:buFont typeface="Arial" pitchFamily="34" charset="0"/>
              <a:buChar char="•"/>
            </a:pPr>
            <a:r>
              <a:rPr lang="en-GB" sz="2400" dirty="0"/>
              <a:t>The resistance of an LDR or thermistor changes less dramatically in bright light or at high temperatures and so they become less sensitive to small changes</a:t>
            </a:r>
          </a:p>
        </p:txBody>
      </p:sp>
    </p:spTree>
    <p:extLst>
      <p:ext uri="{BB962C8B-B14F-4D97-AF65-F5344CB8AC3E}">
        <p14:creationId xmlns:p14="http://schemas.microsoft.com/office/powerpoint/2010/main" val="585323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457200" y="1600200"/>
            <a:ext cx="8229600" cy="4989000"/>
          </a:xfrm>
          <a:prstGeom prst="rect">
            <a:avLst/>
          </a:prstGeom>
          <a:noFill/>
        </p:spPr>
        <p:txBody>
          <a:bodyPr wrap="square" rtlCol="0">
            <a:normAutofit/>
          </a:bodyPr>
          <a:lstStyle/>
          <a:p>
            <a:pPr marL="457200" indent="-457200">
              <a:spcAft>
                <a:spcPts val="1200"/>
              </a:spcAft>
              <a:buFont typeface="+mj-lt"/>
              <a:buAutoNum type="arabicPeriod"/>
            </a:pPr>
            <a:r>
              <a:rPr lang="en-GB" sz="2400" dirty="0"/>
              <a:t>For the LDR graph (slide 3) what is the resistance at 400 lux?</a:t>
            </a:r>
          </a:p>
          <a:p>
            <a:pPr marL="457200" indent="-457200">
              <a:spcAft>
                <a:spcPts val="1200"/>
              </a:spcAft>
              <a:buFont typeface="+mj-lt"/>
              <a:buAutoNum type="arabicPeriod"/>
            </a:pPr>
            <a:r>
              <a:rPr lang="en-GB" sz="2400" dirty="0"/>
              <a:t>What light level gives a resistance of 3k</a:t>
            </a:r>
            <a:r>
              <a:rPr lang="el-GR" sz="2400" dirty="0"/>
              <a:t>Ω</a:t>
            </a:r>
            <a:endParaRPr lang="en-GB" sz="2400" dirty="0"/>
          </a:p>
          <a:p>
            <a:pPr marL="457200" indent="-457200">
              <a:spcAft>
                <a:spcPts val="1200"/>
              </a:spcAft>
              <a:buFont typeface="+mj-lt"/>
              <a:buAutoNum type="arabicPeriod"/>
            </a:pPr>
            <a:r>
              <a:rPr lang="en-GB" sz="2400" dirty="0"/>
              <a:t>What is the change in resistance between 100 lux and 200 lux? What is the change in resistance between 900 lux and 1000 lux? Why is an LDR less useful as a sensor in bright light?</a:t>
            </a:r>
          </a:p>
          <a:p>
            <a:pPr marL="457200" indent="-457200">
              <a:spcAft>
                <a:spcPts val="1200"/>
              </a:spcAft>
              <a:buFont typeface="+mj-lt"/>
              <a:buAutoNum type="arabicPeriod"/>
            </a:pPr>
            <a:r>
              <a:rPr lang="en-GB" sz="2400" dirty="0"/>
              <a:t>For the Thermistor (slide 5) what is the resistance at 30°C?</a:t>
            </a:r>
          </a:p>
          <a:p>
            <a:pPr marL="457200" indent="-457200">
              <a:spcAft>
                <a:spcPts val="1200"/>
              </a:spcAft>
              <a:buFont typeface="+mj-lt"/>
              <a:buAutoNum type="arabicPeriod"/>
            </a:pPr>
            <a:r>
              <a:rPr lang="en-GB" sz="2400" dirty="0"/>
              <a:t>What temperature gives a resistance of 7k</a:t>
            </a:r>
            <a:r>
              <a:rPr lang="el-GR" sz="2400" dirty="0"/>
              <a:t>Ω</a:t>
            </a:r>
            <a:r>
              <a:rPr lang="en-GB" sz="2400" dirty="0"/>
              <a:t>?</a:t>
            </a:r>
          </a:p>
          <a:p>
            <a:pPr marL="457200" indent="-457200">
              <a:spcAft>
                <a:spcPts val="1200"/>
              </a:spcAft>
              <a:buFont typeface="+mj-lt"/>
              <a:buAutoNum type="arabicPeriod"/>
            </a:pPr>
            <a:r>
              <a:rPr lang="en-GB" sz="2400" dirty="0"/>
              <a:t>Why will it be difficult to measure the temperature at 400°C using this thermistor?</a:t>
            </a:r>
          </a:p>
        </p:txBody>
      </p:sp>
    </p:spTree>
    <p:extLst>
      <p:ext uri="{BB962C8B-B14F-4D97-AF65-F5344CB8AC3E}">
        <p14:creationId xmlns:p14="http://schemas.microsoft.com/office/powerpoint/2010/main" val="3244617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TotalTime>
  <Words>757</Words>
  <Application>Microsoft Office PowerPoint</Application>
  <PresentationFormat>On-screen Show (4:3)</PresentationFormat>
  <Paragraphs>56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LDRs &amp; Thermistors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33</cp:revision>
  <dcterms:created xsi:type="dcterms:W3CDTF">2006-08-16T00:00:00Z</dcterms:created>
  <dcterms:modified xsi:type="dcterms:W3CDTF">2020-08-11T07:48:44Z</dcterms:modified>
</cp:coreProperties>
</file>