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72" r:id="rId4"/>
    <p:sldId id="273" r:id="rId5"/>
    <p:sldId id="274" r:id="rId6"/>
    <p:sldId id="275" r:id="rId7"/>
    <p:sldId id="276" r:id="rId8"/>
    <p:sldId id="277" r:id="rId9"/>
    <p:sldId id="278" r:id="rId10"/>
    <p:sldId id="279" r:id="rId11"/>
    <p:sldId id="281" r:id="rId12"/>
    <p:sldId id="269"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8" d="100"/>
          <a:sy n="88" d="100"/>
        </p:scale>
        <p:origin x="879" y="5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8/15/2021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8/15/2021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ircuit board&#10;&#10;Description generated with very high confidence">
            <a:extLst>
              <a:ext uri="{FF2B5EF4-FFF2-40B4-BE49-F238E27FC236}">
                <a16:creationId xmlns:a16="http://schemas.microsoft.com/office/drawing/2014/main" id="{DD902B4D-1131-4732-A08F-BB32DE3E74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671727"/>
            <a:ext cx="7772400" cy="1470025"/>
          </a:xfrm>
        </p:spPr>
        <p:txBody>
          <a:bodyPr>
            <a:normAutofit/>
          </a:bodyPr>
          <a:lstStyle/>
          <a:p>
            <a:r>
              <a:rPr lang="en-GB" sz="6000" dirty="0">
                <a:solidFill>
                  <a:schemeClr val="bg1">
                    <a:lumMod val="85000"/>
                  </a:schemeClr>
                </a:solidFill>
              </a:rPr>
              <a:t>Logic - Introduction</a:t>
            </a:r>
            <a:r>
              <a:rPr lang="en-GB" sz="4800" dirty="0">
                <a:solidFill>
                  <a:schemeClr val="bg1">
                    <a:lumMod val="85000"/>
                  </a:schemeClr>
                </a:solidFill>
              </a:rPr>
              <a:t> </a:t>
            </a:r>
          </a:p>
        </p:txBody>
      </p:sp>
      <p:sp>
        <p:nvSpPr>
          <p:cNvPr id="3" name="Subtitle 2"/>
          <p:cNvSpPr>
            <a:spLocks noGrp="1"/>
          </p:cNvSpPr>
          <p:nvPr>
            <p:ph type="subTitle" idx="1"/>
          </p:nvPr>
        </p:nvSpPr>
        <p:spPr>
          <a:xfrm>
            <a:off x="6245629" y="6172200"/>
            <a:ext cx="2667000" cy="457200"/>
          </a:xfrm>
        </p:spPr>
        <p:txBody>
          <a:bodyPr/>
          <a:lstStyle/>
          <a:p>
            <a:pPr algn="r"/>
            <a:r>
              <a:rPr lang="en-GB" sz="1800" dirty="0">
                <a:hlinkClick r:id="rId3"/>
              </a:rPr>
              <a:t>www.pfnicholls.com</a:t>
            </a:r>
            <a:endParaRPr lang="en-GB" sz="1800" dirty="0"/>
          </a:p>
          <a:p>
            <a:endParaRPr lang="en-GB" dirty="0"/>
          </a:p>
        </p:txBody>
      </p:sp>
      <p:sp>
        <p:nvSpPr>
          <p:cNvPr id="4" name="TextBox 3"/>
          <p:cNvSpPr txBox="1"/>
          <p:nvPr/>
        </p:nvSpPr>
        <p:spPr>
          <a:xfrm>
            <a:off x="304800" y="4114800"/>
            <a:ext cx="8610600" cy="1938992"/>
          </a:xfrm>
          <a:prstGeom prst="rect">
            <a:avLst/>
          </a:prstGeom>
          <a:noFill/>
        </p:spPr>
        <p:txBody>
          <a:bodyPr wrap="square" rtlCol="0">
            <a:spAutoFit/>
          </a:bodyPr>
          <a:lstStyle/>
          <a:p>
            <a:r>
              <a:rPr lang="en-GB" sz="2400" dirty="0">
                <a:solidFill>
                  <a:srgbClr val="002060"/>
                </a:solidFill>
              </a:rPr>
              <a:t>AIM: To understand the difference between analogue and digital electronics, combinational and synchronous logic circuits and the need for pull-up and pull-down resistors.</a:t>
            </a:r>
          </a:p>
          <a:p>
            <a:endParaRPr lang="en-GB" sz="2400" dirty="0">
              <a:solidFill>
                <a:srgbClr val="002060"/>
              </a:solidFill>
            </a:endParaRPr>
          </a:p>
          <a:p>
            <a:r>
              <a:rPr lang="en-GB" sz="2400" dirty="0">
                <a:solidFill>
                  <a:srgbClr val="002060"/>
                </a:solidFill>
              </a:rPr>
              <a:t>PRIOR KNOWLEDGE: Potential dividers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Pull-Down</a:t>
            </a:r>
            <a:endParaRPr lang="en-GB" sz="4800" dirty="0"/>
          </a:p>
        </p:txBody>
      </p:sp>
      <p:sp>
        <p:nvSpPr>
          <p:cNvPr id="8" name="TextBox 7"/>
          <p:cNvSpPr txBox="1"/>
          <p:nvPr/>
        </p:nvSpPr>
        <p:spPr>
          <a:xfrm>
            <a:off x="457200" y="1426029"/>
            <a:ext cx="8229600" cy="2231571"/>
          </a:xfrm>
          <a:prstGeom prst="rect">
            <a:avLst/>
          </a:prstGeom>
          <a:noFill/>
        </p:spPr>
        <p:txBody>
          <a:bodyPr wrap="square" rtlCol="0">
            <a:normAutofit lnSpcReduction="10000"/>
          </a:bodyPr>
          <a:lstStyle/>
          <a:p>
            <a:pPr>
              <a:spcAft>
                <a:spcPts val="1200"/>
              </a:spcAft>
            </a:pPr>
            <a:r>
              <a:rPr lang="en-GB" sz="2400" dirty="0"/>
              <a:t>When the push button is </a:t>
            </a:r>
            <a:r>
              <a:rPr lang="en-GB" sz="2400" b="1" dirty="0"/>
              <a:t>not</a:t>
            </a:r>
            <a:r>
              <a:rPr lang="en-GB" sz="2400" dirty="0"/>
              <a:t> pressed, the logic circuit is connected to 0</a:t>
            </a:r>
            <a:r>
              <a:rPr lang="en-GB" sz="800" dirty="0"/>
              <a:t> </a:t>
            </a:r>
            <a:r>
              <a:rPr lang="en-GB" sz="2400" dirty="0"/>
              <a:t>V through the resistor. The input to the logic circuit is Logic 0.</a:t>
            </a:r>
          </a:p>
          <a:p>
            <a:pPr>
              <a:spcAft>
                <a:spcPts val="1200"/>
              </a:spcAft>
            </a:pPr>
            <a:r>
              <a:rPr lang="en-GB" sz="2400" dirty="0"/>
              <a:t>When the push button is pressed, the logic circuit is connected directly to the positive power supply. The input to the logic circuit is Logic 1.</a:t>
            </a:r>
          </a:p>
        </p:txBody>
      </p:sp>
      <p:pic>
        <p:nvPicPr>
          <p:cNvPr id="2" name="Picture 1">
            <a:extLst>
              <a:ext uri="{FF2B5EF4-FFF2-40B4-BE49-F238E27FC236}">
                <a16:creationId xmlns:a16="http://schemas.microsoft.com/office/drawing/2014/main" id="{94D6C1CC-15DC-424A-8B6D-59A92C269A86}"/>
              </a:ext>
            </a:extLst>
          </p:cNvPr>
          <p:cNvPicPr>
            <a:picLocks noChangeAspect="1"/>
          </p:cNvPicPr>
          <p:nvPr/>
        </p:nvPicPr>
        <p:blipFill>
          <a:blip r:embed="rId2"/>
          <a:stretch>
            <a:fillRect/>
          </a:stretch>
        </p:blipFill>
        <p:spPr>
          <a:xfrm>
            <a:off x="457200" y="3720546"/>
            <a:ext cx="1981200" cy="2756453"/>
          </a:xfrm>
          <a:prstGeom prst="rect">
            <a:avLst/>
          </a:prstGeom>
        </p:spPr>
      </p:pic>
      <p:sp>
        <p:nvSpPr>
          <p:cNvPr id="3" name="Speech Bubble: Rectangle 2">
            <a:extLst>
              <a:ext uri="{FF2B5EF4-FFF2-40B4-BE49-F238E27FC236}">
                <a16:creationId xmlns:a16="http://schemas.microsoft.com/office/drawing/2014/main" id="{F11C494A-BA1F-47CC-B956-8B81122ACEE3}"/>
              </a:ext>
            </a:extLst>
          </p:cNvPr>
          <p:cNvSpPr/>
          <p:nvPr/>
        </p:nvSpPr>
        <p:spPr>
          <a:xfrm>
            <a:off x="3429000" y="5584370"/>
            <a:ext cx="3733800" cy="892629"/>
          </a:xfrm>
          <a:prstGeom prst="wedgeRectCallout">
            <a:avLst>
              <a:gd name="adj1" fmla="val -93018"/>
              <a:gd name="adj2" fmla="val -269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Pull-down resistors are nominally 10 </a:t>
            </a:r>
            <a:r>
              <a:rPr lang="en-GB" dirty="0" err="1"/>
              <a:t>kΩ</a:t>
            </a:r>
            <a:r>
              <a:rPr lang="en-GB" dirty="0"/>
              <a:t> but can be any high value between 1 </a:t>
            </a:r>
            <a:r>
              <a:rPr lang="en-GB" dirty="0" err="1"/>
              <a:t>kΩ</a:t>
            </a:r>
            <a:r>
              <a:rPr lang="en-GB" dirty="0"/>
              <a:t> and 100 </a:t>
            </a:r>
            <a:r>
              <a:rPr lang="en-GB" dirty="0" err="1"/>
              <a:t>kΩ</a:t>
            </a:r>
            <a:r>
              <a:rPr lang="en-GB" dirty="0"/>
              <a:t>.</a:t>
            </a:r>
          </a:p>
        </p:txBody>
      </p:sp>
      <p:sp>
        <p:nvSpPr>
          <p:cNvPr id="5" name="Rectangle 4">
            <a:extLst>
              <a:ext uri="{FF2B5EF4-FFF2-40B4-BE49-F238E27FC236}">
                <a16:creationId xmlns:a16="http://schemas.microsoft.com/office/drawing/2014/main" id="{BDE73ECA-9576-43BA-91BB-4256ED732D04}"/>
              </a:ext>
            </a:extLst>
          </p:cNvPr>
          <p:cNvSpPr/>
          <p:nvPr/>
        </p:nvSpPr>
        <p:spPr>
          <a:xfrm>
            <a:off x="5867400" y="3429000"/>
            <a:ext cx="28194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GB" sz="1800" dirty="0"/>
              <a:t>The circuit is effectively a potential divider circuit where R1 is either 0 Ω or virtually infinite resistance.</a:t>
            </a:r>
          </a:p>
        </p:txBody>
      </p:sp>
      <p:sp>
        <p:nvSpPr>
          <p:cNvPr id="6" name="Rectangle 5">
            <a:extLst>
              <a:ext uri="{FF2B5EF4-FFF2-40B4-BE49-F238E27FC236}">
                <a16:creationId xmlns:a16="http://schemas.microsoft.com/office/drawing/2014/main" id="{2B6ABC4B-857E-41D8-B452-7CC00CFC136A}"/>
              </a:ext>
            </a:extLst>
          </p:cNvPr>
          <p:cNvSpPr/>
          <p:nvPr/>
        </p:nvSpPr>
        <p:spPr>
          <a:xfrm>
            <a:off x="2743200" y="3429000"/>
            <a:ext cx="2971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GB" sz="1800" dirty="0"/>
              <a:t>The resistor is necessary so that, when the button is pressed, the positive power supply is not simply connected to 0</a:t>
            </a:r>
            <a:r>
              <a:rPr lang="en-GB" sz="800" dirty="0"/>
              <a:t> </a:t>
            </a:r>
            <a:r>
              <a:rPr lang="en-GB" sz="1800" dirty="0"/>
              <a:t>V resulting in a short circuit.</a:t>
            </a:r>
          </a:p>
        </p:txBody>
      </p:sp>
    </p:spTree>
    <p:extLst>
      <p:ext uri="{BB962C8B-B14F-4D97-AF65-F5344CB8AC3E}">
        <p14:creationId xmlns:p14="http://schemas.microsoft.com/office/powerpoint/2010/main" val="706919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Pull-Up</a:t>
            </a:r>
            <a:endParaRPr lang="en-GB" sz="4800" dirty="0"/>
          </a:p>
        </p:txBody>
      </p:sp>
      <p:sp>
        <p:nvSpPr>
          <p:cNvPr id="8" name="TextBox 7"/>
          <p:cNvSpPr txBox="1"/>
          <p:nvPr/>
        </p:nvSpPr>
        <p:spPr>
          <a:xfrm>
            <a:off x="457200" y="1426029"/>
            <a:ext cx="8229600" cy="2231571"/>
          </a:xfrm>
          <a:prstGeom prst="rect">
            <a:avLst/>
          </a:prstGeom>
          <a:noFill/>
        </p:spPr>
        <p:txBody>
          <a:bodyPr wrap="square" rtlCol="0">
            <a:normAutofit/>
          </a:bodyPr>
          <a:lstStyle/>
          <a:p>
            <a:pPr>
              <a:spcAft>
                <a:spcPts val="1200"/>
              </a:spcAft>
            </a:pPr>
            <a:r>
              <a:rPr lang="en-GB" sz="2400" dirty="0"/>
              <a:t>When the push button is </a:t>
            </a:r>
            <a:r>
              <a:rPr lang="en-GB" sz="2400" b="1" dirty="0"/>
              <a:t>not</a:t>
            </a:r>
            <a:r>
              <a:rPr lang="en-GB" sz="2400" dirty="0"/>
              <a:t> pressed, the logic circuit is connected to positive through the resistor. The input to the logic circuit is Logic 1.</a:t>
            </a:r>
          </a:p>
          <a:p>
            <a:pPr>
              <a:spcAft>
                <a:spcPts val="1200"/>
              </a:spcAft>
            </a:pPr>
            <a:r>
              <a:rPr lang="en-GB" sz="2400" dirty="0"/>
              <a:t>When the push button is pressed, the logic circuit is connected directly to 0</a:t>
            </a:r>
            <a:r>
              <a:rPr lang="en-GB" sz="800" dirty="0"/>
              <a:t> </a:t>
            </a:r>
            <a:r>
              <a:rPr lang="en-GB" sz="2400" dirty="0"/>
              <a:t>V. The input to the logic circuit is Logic 0.</a:t>
            </a:r>
          </a:p>
        </p:txBody>
      </p:sp>
      <p:sp>
        <p:nvSpPr>
          <p:cNvPr id="5" name="Rectangle 4">
            <a:extLst>
              <a:ext uri="{FF2B5EF4-FFF2-40B4-BE49-F238E27FC236}">
                <a16:creationId xmlns:a16="http://schemas.microsoft.com/office/drawing/2014/main" id="{BDE73ECA-9576-43BA-91BB-4256ED732D04}"/>
              </a:ext>
            </a:extLst>
          </p:cNvPr>
          <p:cNvSpPr/>
          <p:nvPr/>
        </p:nvSpPr>
        <p:spPr>
          <a:xfrm>
            <a:off x="2705100" y="4876800"/>
            <a:ext cx="28194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GB" sz="1800" dirty="0"/>
              <a:t>The circuit is effectively a potential divider circuit where R2 is either 0 Ω or virtually infinite resistance.</a:t>
            </a:r>
          </a:p>
        </p:txBody>
      </p:sp>
      <p:sp>
        <p:nvSpPr>
          <p:cNvPr id="6" name="Rectangle 5">
            <a:extLst>
              <a:ext uri="{FF2B5EF4-FFF2-40B4-BE49-F238E27FC236}">
                <a16:creationId xmlns:a16="http://schemas.microsoft.com/office/drawing/2014/main" id="{2B6ABC4B-857E-41D8-B452-7CC00CFC136A}"/>
              </a:ext>
            </a:extLst>
          </p:cNvPr>
          <p:cNvSpPr/>
          <p:nvPr/>
        </p:nvSpPr>
        <p:spPr>
          <a:xfrm>
            <a:off x="5715000" y="4648200"/>
            <a:ext cx="2971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GB" sz="1800" dirty="0"/>
              <a:t>Again, the resistor is necessary so that, when the button is pressed, the positive power supply is not simply connected to 0</a:t>
            </a:r>
            <a:r>
              <a:rPr lang="en-GB" sz="800" dirty="0"/>
              <a:t> </a:t>
            </a:r>
            <a:r>
              <a:rPr lang="en-GB" sz="1800" dirty="0"/>
              <a:t>V resulting in a short circuit.</a:t>
            </a:r>
          </a:p>
        </p:txBody>
      </p:sp>
      <p:pic>
        <p:nvPicPr>
          <p:cNvPr id="7" name="Picture 6">
            <a:extLst>
              <a:ext uri="{FF2B5EF4-FFF2-40B4-BE49-F238E27FC236}">
                <a16:creationId xmlns:a16="http://schemas.microsoft.com/office/drawing/2014/main" id="{27B727DA-1387-4702-919F-FB1372EA964E}"/>
              </a:ext>
            </a:extLst>
          </p:cNvPr>
          <p:cNvPicPr>
            <a:picLocks noChangeAspect="1"/>
          </p:cNvPicPr>
          <p:nvPr/>
        </p:nvPicPr>
        <p:blipFill>
          <a:blip r:embed="rId2"/>
          <a:stretch>
            <a:fillRect/>
          </a:stretch>
        </p:blipFill>
        <p:spPr>
          <a:xfrm>
            <a:off x="457200" y="3651040"/>
            <a:ext cx="1905000" cy="2825960"/>
          </a:xfrm>
          <a:prstGeom prst="rect">
            <a:avLst/>
          </a:prstGeom>
        </p:spPr>
      </p:pic>
      <p:sp>
        <p:nvSpPr>
          <p:cNvPr id="9" name="Speech Bubble: Rectangle 8">
            <a:extLst>
              <a:ext uri="{FF2B5EF4-FFF2-40B4-BE49-F238E27FC236}">
                <a16:creationId xmlns:a16="http://schemas.microsoft.com/office/drawing/2014/main" id="{033EBAF1-CDC6-4693-9280-E2C399617DE1}"/>
              </a:ext>
            </a:extLst>
          </p:cNvPr>
          <p:cNvSpPr/>
          <p:nvPr/>
        </p:nvSpPr>
        <p:spPr>
          <a:xfrm>
            <a:off x="3429002" y="3540020"/>
            <a:ext cx="3352800" cy="997160"/>
          </a:xfrm>
          <a:prstGeom prst="wedgeRectCallout">
            <a:avLst>
              <a:gd name="adj1" fmla="val -102529"/>
              <a:gd name="adj2" fmla="val 144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Pull-up resistors are nominally 10 </a:t>
            </a:r>
            <a:r>
              <a:rPr lang="en-GB" dirty="0" err="1"/>
              <a:t>kΩ</a:t>
            </a:r>
            <a:r>
              <a:rPr lang="en-GB" dirty="0"/>
              <a:t> but can be any high value between 1 </a:t>
            </a:r>
            <a:r>
              <a:rPr lang="en-GB" dirty="0" err="1"/>
              <a:t>kΩ</a:t>
            </a:r>
            <a:r>
              <a:rPr lang="en-GB" dirty="0"/>
              <a:t> and 100 </a:t>
            </a:r>
            <a:r>
              <a:rPr lang="en-GB" dirty="0" err="1"/>
              <a:t>kΩ</a:t>
            </a:r>
            <a:endParaRPr lang="en-GB" dirty="0"/>
          </a:p>
        </p:txBody>
      </p:sp>
    </p:spTree>
    <p:extLst>
      <p:ext uri="{BB962C8B-B14F-4D97-AF65-F5344CB8AC3E}">
        <p14:creationId xmlns:p14="http://schemas.microsoft.com/office/powerpoint/2010/main" val="1727800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lnSpcReduction="10000"/>
          </a:bodyPr>
          <a:lstStyle/>
          <a:p>
            <a:pPr marL="342900" indent="-342900">
              <a:spcAft>
                <a:spcPts val="1200"/>
              </a:spcAft>
              <a:buFont typeface="Arial" pitchFamily="34" charset="0"/>
              <a:buChar char="•"/>
            </a:pPr>
            <a:r>
              <a:rPr lang="en-GB" sz="2400" dirty="0"/>
              <a:t>In combinational logic circuits, the output depends only on the inputs</a:t>
            </a:r>
          </a:p>
          <a:p>
            <a:pPr marL="342900" indent="-342900">
              <a:spcAft>
                <a:spcPts val="1200"/>
              </a:spcAft>
              <a:buFont typeface="Arial" pitchFamily="34" charset="0"/>
              <a:buChar char="•"/>
            </a:pPr>
            <a:r>
              <a:rPr lang="en-GB" sz="2400" dirty="0"/>
              <a:t>In sequential logic circuits, the output depends on the inputs and what the inputs were some time before</a:t>
            </a:r>
          </a:p>
          <a:p>
            <a:pPr marL="342900" indent="-342900">
              <a:spcAft>
                <a:spcPts val="1200"/>
              </a:spcAft>
              <a:buFont typeface="Arial" pitchFamily="34" charset="0"/>
              <a:buChar char="•"/>
            </a:pPr>
            <a:r>
              <a:rPr lang="en-GB" sz="2400" dirty="0"/>
              <a:t>Analogue signals can take any value between a maximum and a minimum and can be negative as well as positive</a:t>
            </a:r>
          </a:p>
          <a:p>
            <a:pPr marL="342900" indent="-342900">
              <a:spcAft>
                <a:spcPts val="1200"/>
              </a:spcAft>
              <a:buFont typeface="Arial" pitchFamily="34" charset="0"/>
              <a:buChar char="•"/>
            </a:pPr>
            <a:r>
              <a:rPr lang="en-GB" sz="2400" dirty="0"/>
              <a:t>Digital signals are either ON (logic 1) or OFF (logic 0)</a:t>
            </a:r>
          </a:p>
          <a:p>
            <a:pPr marL="342900" indent="-342900">
              <a:spcAft>
                <a:spcPts val="1200"/>
              </a:spcAft>
              <a:buFont typeface="Arial" pitchFamily="34" charset="0"/>
              <a:buChar char="•"/>
            </a:pPr>
            <a:r>
              <a:rPr lang="en-GB" sz="2400" dirty="0"/>
              <a:t>The voltages representing logic 0 and logic 1 are usually 0</a:t>
            </a:r>
            <a:r>
              <a:rPr lang="en-GB" sz="800" dirty="0"/>
              <a:t> </a:t>
            </a:r>
            <a:r>
              <a:rPr lang="en-GB" sz="2400" dirty="0"/>
              <a:t>V and 5</a:t>
            </a:r>
            <a:r>
              <a:rPr lang="en-GB" sz="800" dirty="0"/>
              <a:t> </a:t>
            </a:r>
            <a:r>
              <a:rPr lang="en-GB" sz="2400" dirty="0"/>
              <a:t>V but can be any relatively low voltage and any relatively high voltage</a:t>
            </a:r>
          </a:p>
          <a:p>
            <a:pPr marL="342900" indent="-342900">
              <a:spcAft>
                <a:spcPts val="1200"/>
              </a:spcAft>
              <a:buFont typeface="Arial" pitchFamily="34" charset="0"/>
              <a:buChar char="•"/>
            </a:pPr>
            <a:r>
              <a:rPr lang="en-GB" sz="2400" dirty="0"/>
              <a:t>Pull-up and pull-down resistors are necessary when push buttons are used as inputs</a:t>
            </a:r>
          </a:p>
        </p:txBody>
      </p:sp>
    </p:spTree>
    <p:extLst>
      <p:ext uri="{BB962C8B-B14F-4D97-AF65-F5344CB8AC3E}">
        <p14:creationId xmlns:p14="http://schemas.microsoft.com/office/powerpoint/2010/main" val="585323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marL="457200" indent="-457200">
              <a:spcAft>
                <a:spcPts val="1200"/>
              </a:spcAft>
              <a:buFont typeface="+mj-lt"/>
              <a:buAutoNum type="arabicPeriod"/>
            </a:pPr>
            <a:r>
              <a:rPr lang="en-GB" sz="2400" dirty="0"/>
              <a:t>Give an example of a combinational logic circuit</a:t>
            </a:r>
          </a:p>
          <a:p>
            <a:pPr marL="457200" indent="-457200">
              <a:spcAft>
                <a:spcPts val="1200"/>
              </a:spcAft>
              <a:buFont typeface="+mj-lt"/>
              <a:buAutoNum type="arabicPeriod"/>
            </a:pPr>
            <a:r>
              <a:rPr lang="en-GB" sz="2400" dirty="0"/>
              <a:t>Can a digital signal be negative?</a:t>
            </a:r>
          </a:p>
          <a:p>
            <a:pPr marL="457200" indent="-457200">
              <a:spcAft>
                <a:spcPts val="1200"/>
              </a:spcAft>
              <a:buFont typeface="+mj-lt"/>
              <a:buAutoNum type="arabicPeriod"/>
            </a:pPr>
            <a:r>
              <a:rPr lang="en-GB" sz="2400" dirty="0"/>
              <a:t>What voltage represents logic 1?</a:t>
            </a:r>
          </a:p>
          <a:p>
            <a:pPr marL="457200" indent="-457200">
              <a:spcAft>
                <a:spcPts val="1200"/>
              </a:spcAft>
              <a:buFont typeface="+mj-lt"/>
              <a:buAutoNum type="arabicPeriod"/>
            </a:pPr>
            <a:r>
              <a:rPr lang="en-GB" sz="2400" dirty="0"/>
              <a:t>What voltage represents logic 0?</a:t>
            </a:r>
          </a:p>
          <a:p>
            <a:pPr marL="457200" indent="-457200">
              <a:spcAft>
                <a:spcPts val="1200"/>
              </a:spcAft>
              <a:buFont typeface="+mj-lt"/>
              <a:buAutoNum type="arabicPeriod"/>
            </a:pPr>
            <a:r>
              <a:rPr lang="en-GB" sz="2400" dirty="0"/>
              <a:t>What is a floating input?</a:t>
            </a:r>
          </a:p>
          <a:p>
            <a:pPr marL="457200" indent="-457200">
              <a:spcAft>
                <a:spcPts val="1200"/>
              </a:spcAft>
              <a:buFont typeface="+mj-lt"/>
              <a:buAutoNum type="arabicPeriod"/>
            </a:pPr>
            <a:r>
              <a:rPr lang="en-GB" sz="2400" dirty="0"/>
              <a:t>What value should be used for a pull-up resistor?</a:t>
            </a:r>
          </a:p>
        </p:txBody>
      </p:sp>
    </p:spTree>
    <p:extLst>
      <p:ext uri="{BB962C8B-B14F-4D97-AF65-F5344CB8AC3E}">
        <p14:creationId xmlns:p14="http://schemas.microsoft.com/office/powerpoint/2010/main" val="3244617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524000"/>
            <a:ext cx="8229600" cy="5087368"/>
          </a:xfrm>
          <a:prstGeom prst="rect">
            <a:avLst/>
          </a:prstGeom>
          <a:noFill/>
        </p:spPr>
        <p:txBody>
          <a:bodyPr wrap="square" rtlCol="0">
            <a:normAutofit fontScale="92500" lnSpcReduction="10000"/>
          </a:bodyPr>
          <a:lstStyle/>
          <a:p>
            <a:pPr marL="457200" indent="-457200">
              <a:spcAft>
                <a:spcPts val="1200"/>
              </a:spcAft>
              <a:buFont typeface="+mj-lt"/>
              <a:buAutoNum type="arabicPeriod"/>
            </a:pPr>
            <a:r>
              <a:rPr lang="en-GB" sz="2400" dirty="0"/>
              <a:t>Give an example of a combinational logic circuit</a:t>
            </a:r>
          </a:p>
          <a:p>
            <a:pPr lvl="1">
              <a:spcAft>
                <a:spcPts val="1200"/>
              </a:spcAft>
            </a:pPr>
            <a:r>
              <a:rPr lang="en-GB" sz="2400" dirty="0">
                <a:solidFill>
                  <a:srgbClr val="FF0000"/>
                </a:solidFill>
              </a:rPr>
              <a:t>Logic gates, Simple logic circuits, adders and multiplexers</a:t>
            </a:r>
          </a:p>
          <a:p>
            <a:pPr marL="457200" indent="-457200">
              <a:spcAft>
                <a:spcPts val="1200"/>
              </a:spcAft>
              <a:buFont typeface="+mj-lt"/>
              <a:buAutoNum type="arabicPeriod" startAt="2"/>
            </a:pPr>
            <a:r>
              <a:rPr lang="en-GB" sz="2400" dirty="0"/>
              <a:t>Can a digital signal be negative? </a:t>
            </a:r>
            <a:r>
              <a:rPr lang="en-GB" sz="2400" dirty="0">
                <a:solidFill>
                  <a:srgbClr val="FF0000"/>
                </a:solidFill>
              </a:rPr>
              <a:t>No</a:t>
            </a:r>
          </a:p>
          <a:p>
            <a:pPr marL="457200" indent="-457200">
              <a:spcAft>
                <a:spcPts val="1200"/>
              </a:spcAft>
              <a:buFont typeface="+mj-lt"/>
              <a:buAutoNum type="arabicPeriod" startAt="2"/>
            </a:pPr>
            <a:r>
              <a:rPr lang="en-GB" sz="2400" dirty="0"/>
              <a:t>What voltage represents logic 1?</a:t>
            </a:r>
          </a:p>
          <a:p>
            <a:pPr lvl="1">
              <a:spcAft>
                <a:spcPts val="1200"/>
              </a:spcAft>
            </a:pPr>
            <a:r>
              <a:rPr lang="en-GB" sz="2400" dirty="0">
                <a:solidFill>
                  <a:srgbClr val="FF0000"/>
                </a:solidFill>
              </a:rPr>
              <a:t>Nominally 5</a:t>
            </a:r>
            <a:r>
              <a:rPr lang="en-GB" sz="800" dirty="0">
                <a:solidFill>
                  <a:srgbClr val="FF0000"/>
                </a:solidFill>
              </a:rPr>
              <a:t> </a:t>
            </a:r>
            <a:r>
              <a:rPr lang="en-GB" sz="2400" dirty="0">
                <a:solidFill>
                  <a:srgbClr val="FF0000"/>
                </a:solidFill>
              </a:rPr>
              <a:t>V, any voltage close to the positive power supply</a:t>
            </a:r>
          </a:p>
          <a:p>
            <a:pPr marL="457200" indent="-457200">
              <a:spcAft>
                <a:spcPts val="1200"/>
              </a:spcAft>
              <a:buFont typeface="+mj-lt"/>
              <a:buAutoNum type="arabicPeriod" startAt="2"/>
            </a:pPr>
            <a:r>
              <a:rPr lang="en-GB" sz="2400" dirty="0"/>
              <a:t>What voltage represents logic 0?</a:t>
            </a:r>
          </a:p>
          <a:p>
            <a:pPr lvl="1">
              <a:spcAft>
                <a:spcPts val="1200"/>
              </a:spcAft>
            </a:pPr>
            <a:r>
              <a:rPr lang="en-GB" sz="2400" dirty="0">
                <a:solidFill>
                  <a:srgbClr val="FF0000"/>
                </a:solidFill>
              </a:rPr>
              <a:t>Nominally 0</a:t>
            </a:r>
            <a:r>
              <a:rPr lang="en-GB" sz="800" dirty="0">
                <a:solidFill>
                  <a:srgbClr val="FF0000"/>
                </a:solidFill>
              </a:rPr>
              <a:t> </a:t>
            </a:r>
            <a:r>
              <a:rPr lang="en-GB" sz="2400" dirty="0">
                <a:solidFill>
                  <a:srgbClr val="FF0000"/>
                </a:solidFill>
              </a:rPr>
              <a:t>V but any voltage close to the 0 V is acceptable</a:t>
            </a:r>
          </a:p>
          <a:p>
            <a:pPr marL="457200" indent="-457200">
              <a:spcAft>
                <a:spcPts val="1200"/>
              </a:spcAft>
              <a:buFont typeface="+mj-lt"/>
              <a:buAutoNum type="arabicPeriod" startAt="2"/>
            </a:pPr>
            <a:r>
              <a:rPr lang="en-GB" sz="2400" dirty="0"/>
              <a:t>What is a floating input?</a:t>
            </a:r>
          </a:p>
          <a:p>
            <a:pPr lvl="1">
              <a:spcAft>
                <a:spcPts val="1200"/>
              </a:spcAft>
            </a:pPr>
            <a:r>
              <a:rPr lang="en-GB" sz="2400" dirty="0">
                <a:solidFill>
                  <a:srgbClr val="FF0000"/>
                </a:solidFill>
              </a:rPr>
              <a:t>An input that is not connected to anything</a:t>
            </a:r>
          </a:p>
          <a:p>
            <a:pPr marL="457200" indent="-457200">
              <a:spcAft>
                <a:spcPts val="1200"/>
              </a:spcAft>
              <a:buFont typeface="+mj-lt"/>
              <a:buAutoNum type="arabicPeriod" startAt="6"/>
            </a:pPr>
            <a:r>
              <a:rPr lang="en-GB" sz="2400" dirty="0"/>
              <a:t>What value should be used for a pull-up resistor?</a:t>
            </a:r>
          </a:p>
          <a:p>
            <a:pPr lvl="1">
              <a:spcAft>
                <a:spcPts val="1200"/>
              </a:spcAft>
            </a:pPr>
            <a:r>
              <a:rPr lang="en-GB" sz="2400" dirty="0">
                <a:solidFill>
                  <a:srgbClr val="FF0000"/>
                </a:solidFill>
              </a:rPr>
              <a:t>1 k</a:t>
            </a:r>
            <a:r>
              <a:rPr lang="el-GR" sz="2400" dirty="0">
                <a:solidFill>
                  <a:srgbClr val="FF0000"/>
                </a:solidFill>
              </a:rPr>
              <a:t>Ω</a:t>
            </a:r>
            <a:r>
              <a:rPr lang="en-GB" sz="2400" dirty="0">
                <a:solidFill>
                  <a:srgbClr val="FF0000"/>
                </a:solidFill>
              </a:rPr>
              <a:t> to 100 k</a:t>
            </a:r>
            <a:r>
              <a:rPr lang="el-GR" sz="2400" dirty="0">
                <a:solidFill>
                  <a:srgbClr val="FF0000"/>
                </a:solidFill>
              </a:rPr>
              <a:t>Ω</a:t>
            </a:r>
            <a:r>
              <a:rPr lang="en-GB" sz="2400" dirty="0">
                <a:solidFill>
                  <a:srgbClr val="FF0000"/>
                </a:solidFill>
              </a:rPr>
              <a:t>, usually around 10 k</a:t>
            </a:r>
            <a:r>
              <a:rPr lang="el-GR" sz="2400" dirty="0">
                <a:solidFill>
                  <a:srgbClr val="FF0000"/>
                </a:solidFill>
              </a:rPr>
              <a:t>Ω</a:t>
            </a:r>
            <a:endParaRPr lang="en-GB" sz="2400">
              <a:solidFill>
                <a:srgbClr val="FF0000"/>
              </a:solidFill>
            </a:endParaRPr>
          </a:p>
          <a:p>
            <a:pPr lvl="1">
              <a:spcAft>
                <a:spcPts val="1200"/>
              </a:spcAft>
            </a:pPr>
            <a:endParaRPr lang="en-GB" sz="2400" dirty="0">
              <a:solidFill>
                <a:srgbClr val="FF0000"/>
              </a:solidFill>
            </a:endParaRPr>
          </a:p>
        </p:txBody>
      </p:sp>
    </p:spTree>
    <p:extLst>
      <p:ext uri="{BB962C8B-B14F-4D97-AF65-F5344CB8AC3E}">
        <p14:creationId xmlns:p14="http://schemas.microsoft.com/office/powerpoint/2010/main" val="420297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Overview</a:t>
            </a:r>
            <a:endParaRPr lang="en-GB" sz="4800" dirty="0"/>
          </a:p>
        </p:txBody>
      </p:sp>
      <p:sp>
        <p:nvSpPr>
          <p:cNvPr id="8" name="TextBox 7"/>
          <p:cNvSpPr txBox="1"/>
          <p:nvPr/>
        </p:nvSpPr>
        <p:spPr>
          <a:xfrm>
            <a:off x="457200" y="1371600"/>
            <a:ext cx="8229600" cy="5105400"/>
          </a:xfrm>
          <a:prstGeom prst="rect">
            <a:avLst/>
          </a:prstGeom>
          <a:noFill/>
        </p:spPr>
        <p:txBody>
          <a:bodyPr wrap="square" rtlCol="0">
            <a:normAutofit/>
          </a:bodyPr>
          <a:lstStyle/>
          <a:p>
            <a:pPr>
              <a:spcAft>
                <a:spcPts val="1200"/>
              </a:spcAft>
            </a:pPr>
            <a:r>
              <a:rPr lang="en-GB" sz="2400" dirty="0"/>
              <a:t>Logic circuits deal with digital signals or digital inputs and produce digital outputs.</a:t>
            </a:r>
          </a:p>
          <a:p>
            <a:pPr>
              <a:spcAft>
                <a:spcPts val="1200"/>
              </a:spcAft>
            </a:pPr>
            <a:r>
              <a:rPr lang="en-GB" sz="2400" dirty="0"/>
              <a:t>They manipulate information that is in a digital format. This is useful because digital signals can be used to represent binary numbers and so logic circuits can manipulate binary mathematics - this makes them very powerful.</a:t>
            </a:r>
          </a:p>
          <a:p>
            <a:pPr>
              <a:spcAft>
                <a:spcPts val="1200"/>
              </a:spcAft>
            </a:pPr>
            <a:r>
              <a:rPr lang="en-GB" sz="2400" dirty="0"/>
              <a:t>Many modern devices use digital electronics and logic circuits are fundamental to using digital electronics.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2 types of logic circuits</a:t>
            </a:r>
            <a:endParaRPr lang="en-GB" sz="4800" dirty="0"/>
          </a:p>
        </p:txBody>
      </p:sp>
      <p:sp>
        <p:nvSpPr>
          <p:cNvPr id="8" name="TextBox 7"/>
          <p:cNvSpPr txBox="1"/>
          <p:nvPr/>
        </p:nvSpPr>
        <p:spPr>
          <a:xfrm>
            <a:off x="457199" y="1371600"/>
            <a:ext cx="4038600" cy="5105400"/>
          </a:xfrm>
          <a:prstGeom prst="rect">
            <a:avLst/>
          </a:prstGeom>
          <a:noFill/>
        </p:spPr>
        <p:txBody>
          <a:bodyPr wrap="square" rtlCol="0">
            <a:normAutofit fontScale="92500"/>
          </a:bodyPr>
          <a:lstStyle/>
          <a:p>
            <a:pPr>
              <a:spcAft>
                <a:spcPts val="1200"/>
              </a:spcAft>
            </a:pPr>
            <a:r>
              <a:rPr lang="en-GB" sz="2400" b="1" dirty="0"/>
              <a:t>Combinational Logic Circuits</a:t>
            </a:r>
          </a:p>
          <a:p>
            <a:pPr>
              <a:spcAft>
                <a:spcPts val="1200"/>
              </a:spcAft>
            </a:pPr>
            <a:r>
              <a:rPr lang="en-GB" sz="2400" dirty="0"/>
              <a:t>The output only depends on the inputs. If the inputs change, the output immediately changes too. Examples include:</a:t>
            </a:r>
          </a:p>
          <a:p>
            <a:pPr marL="342900" indent="-342900">
              <a:spcAft>
                <a:spcPts val="600"/>
              </a:spcAft>
              <a:buFont typeface="Arial" panose="020B0604020202020204" pitchFamily="34" charset="0"/>
              <a:buChar char="•"/>
            </a:pPr>
            <a:r>
              <a:rPr lang="en-GB" sz="2400" dirty="0"/>
              <a:t>Simple logic gates</a:t>
            </a:r>
          </a:p>
          <a:p>
            <a:pPr marL="342900" indent="-342900">
              <a:spcAft>
                <a:spcPts val="600"/>
              </a:spcAft>
              <a:buFont typeface="Arial" panose="020B0604020202020204" pitchFamily="34" charset="0"/>
              <a:buChar char="•"/>
            </a:pPr>
            <a:r>
              <a:rPr lang="en-GB" sz="2400" dirty="0"/>
              <a:t>Logic circuits containing multiple logic gates</a:t>
            </a:r>
          </a:p>
          <a:p>
            <a:pPr marL="342900" indent="-342900">
              <a:spcAft>
                <a:spcPts val="600"/>
              </a:spcAft>
              <a:buFont typeface="Arial" panose="020B0604020202020204" pitchFamily="34" charset="0"/>
              <a:buChar char="•"/>
            </a:pPr>
            <a:r>
              <a:rPr lang="en-GB" sz="2400" dirty="0"/>
              <a:t>Logic circuits with multiple inputs</a:t>
            </a:r>
          </a:p>
          <a:p>
            <a:pPr marL="342900" indent="-342900">
              <a:spcAft>
                <a:spcPts val="600"/>
              </a:spcAft>
              <a:buFont typeface="Arial" panose="020B0604020202020204" pitchFamily="34" charset="0"/>
              <a:buChar char="•"/>
            </a:pPr>
            <a:r>
              <a:rPr lang="en-GB" sz="2400" dirty="0"/>
              <a:t>Logic operators such as Full Adders, Half Adders and Multiplexers</a:t>
            </a:r>
          </a:p>
        </p:txBody>
      </p:sp>
      <p:sp>
        <p:nvSpPr>
          <p:cNvPr id="5" name="TextBox 4">
            <a:extLst>
              <a:ext uri="{FF2B5EF4-FFF2-40B4-BE49-F238E27FC236}">
                <a16:creationId xmlns:a16="http://schemas.microsoft.com/office/drawing/2014/main" id="{6F8CEB9B-A0CE-460C-B13D-E3A71B1179F5}"/>
              </a:ext>
            </a:extLst>
          </p:cNvPr>
          <p:cNvSpPr txBox="1"/>
          <p:nvPr/>
        </p:nvSpPr>
        <p:spPr>
          <a:xfrm>
            <a:off x="4648202" y="1371600"/>
            <a:ext cx="4038600" cy="5105400"/>
          </a:xfrm>
          <a:prstGeom prst="rect">
            <a:avLst/>
          </a:prstGeom>
          <a:noFill/>
        </p:spPr>
        <p:txBody>
          <a:bodyPr wrap="square" rtlCol="0">
            <a:normAutofit fontScale="92500" lnSpcReduction="10000"/>
          </a:bodyPr>
          <a:lstStyle/>
          <a:p>
            <a:pPr>
              <a:spcAft>
                <a:spcPts val="1200"/>
              </a:spcAft>
            </a:pPr>
            <a:r>
              <a:rPr lang="en-GB" sz="2400" b="1" dirty="0"/>
              <a:t>Synchronous Logic Circuits </a:t>
            </a:r>
          </a:p>
          <a:p>
            <a:pPr>
              <a:spcAft>
                <a:spcPts val="1200"/>
              </a:spcAft>
            </a:pPr>
            <a:r>
              <a:rPr lang="en-GB" sz="2400" dirty="0"/>
              <a:t>The output depends on the inputs and also what the inputs were previously. The output depends on the state of the inputs and how the inputs have changed some time before. Examples include:</a:t>
            </a:r>
          </a:p>
          <a:p>
            <a:pPr marL="342900" indent="-342900">
              <a:spcAft>
                <a:spcPts val="600"/>
              </a:spcAft>
              <a:buFont typeface="Arial" panose="020B0604020202020204" pitchFamily="34" charset="0"/>
              <a:buChar char="•"/>
            </a:pPr>
            <a:r>
              <a:rPr lang="en-GB" sz="2400" dirty="0"/>
              <a:t>Monostable circuits</a:t>
            </a:r>
          </a:p>
          <a:p>
            <a:pPr marL="342900" indent="-342900">
              <a:spcAft>
                <a:spcPts val="600"/>
              </a:spcAft>
              <a:buFont typeface="Arial" panose="020B0604020202020204" pitchFamily="34" charset="0"/>
              <a:buChar char="•"/>
            </a:pPr>
            <a:r>
              <a:rPr lang="en-GB" sz="2400" dirty="0"/>
              <a:t>Bistable circuits, latches and flip flops</a:t>
            </a:r>
          </a:p>
          <a:p>
            <a:pPr marL="342900" indent="-342900">
              <a:spcAft>
                <a:spcPts val="600"/>
              </a:spcAft>
              <a:buFont typeface="Arial" panose="020B0604020202020204" pitchFamily="34" charset="0"/>
              <a:buChar char="•"/>
            </a:pPr>
            <a:r>
              <a:rPr lang="en-GB" sz="2400" dirty="0"/>
              <a:t>Astable circuits</a:t>
            </a:r>
          </a:p>
          <a:p>
            <a:pPr marL="342900" indent="-342900">
              <a:spcAft>
                <a:spcPts val="600"/>
              </a:spcAft>
              <a:buFont typeface="Arial" panose="020B0604020202020204" pitchFamily="34" charset="0"/>
              <a:buChar char="•"/>
            </a:pPr>
            <a:r>
              <a:rPr lang="en-GB" sz="2400" dirty="0"/>
              <a:t>Counters</a:t>
            </a:r>
          </a:p>
          <a:p>
            <a:pPr marL="342900" indent="-342900">
              <a:spcAft>
                <a:spcPts val="600"/>
              </a:spcAft>
              <a:buFont typeface="Arial" panose="020B0604020202020204" pitchFamily="34" charset="0"/>
              <a:buChar char="•"/>
            </a:pPr>
            <a:r>
              <a:rPr lang="en-GB" sz="2400" dirty="0"/>
              <a:t>Shift registers</a:t>
            </a:r>
          </a:p>
        </p:txBody>
      </p:sp>
    </p:spTree>
    <p:extLst>
      <p:ext uri="{BB962C8B-B14F-4D97-AF65-F5344CB8AC3E}">
        <p14:creationId xmlns:p14="http://schemas.microsoft.com/office/powerpoint/2010/main" val="3134622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Analogue Signals</a:t>
            </a:r>
            <a:endParaRPr lang="en-GB" sz="4800" dirty="0"/>
          </a:p>
        </p:txBody>
      </p:sp>
      <p:sp>
        <p:nvSpPr>
          <p:cNvPr id="8" name="TextBox 7"/>
          <p:cNvSpPr txBox="1"/>
          <p:nvPr/>
        </p:nvSpPr>
        <p:spPr>
          <a:xfrm>
            <a:off x="457200" y="1398815"/>
            <a:ext cx="8229600" cy="2868385"/>
          </a:xfrm>
          <a:prstGeom prst="rect">
            <a:avLst/>
          </a:prstGeom>
          <a:noFill/>
        </p:spPr>
        <p:txBody>
          <a:bodyPr wrap="square" rtlCol="0">
            <a:normAutofit/>
          </a:bodyPr>
          <a:lstStyle/>
          <a:p>
            <a:pPr>
              <a:spcAft>
                <a:spcPts val="1200"/>
              </a:spcAft>
            </a:pPr>
            <a:r>
              <a:rPr lang="en-GB" sz="2400" dirty="0"/>
              <a:t>Logic circuits do </a:t>
            </a:r>
            <a:r>
              <a:rPr lang="en-GB" sz="2400" b="1" dirty="0"/>
              <a:t>NOT</a:t>
            </a:r>
            <a:r>
              <a:rPr lang="en-GB" sz="2400" dirty="0"/>
              <a:t> work with analogue signals</a:t>
            </a:r>
          </a:p>
          <a:p>
            <a:pPr>
              <a:spcAft>
                <a:spcPts val="1200"/>
              </a:spcAft>
            </a:pPr>
            <a:r>
              <a:rPr lang="en-GB" sz="2400" dirty="0"/>
              <a:t>Analogue signals can have any value between two limits. An analogue signal could be between 0 V and 9 V when a circuit is run off a 9 V battery or between −15 V and +15 V in a circuit which is run off a ±15 V power supply. Analogue signals can be both positive and negative and take any value between the maximum and minimum values.</a:t>
            </a:r>
          </a:p>
        </p:txBody>
      </p:sp>
      <p:pic>
        <p:nvPicPr>
          <p:cNvPr id="2" name="Picture 1">
            <a:extLst>
              <a:ext uri="{FF2B5EF4-FFF2-40B4-BE49-F238E27FC236}">
                <a16:creationId xmlns:a16="http://schemas.microsoft.com/office/drawing/2014/main" id="{B0F5DED0-6B03-4405-A435-C5100D65764B}"/>
              </a:ext>
            </a:extLst>
          </p:cNvPr>
          <p:cNvPicPr>
            <a:picLocks noChangeAspect="1"/>
          </p:cNvPicPr>
          <p:nvPr/>
        </p:nvPicPr>
        <p:blipFill rotWithShape="1">
          <a:blip r:embed="rId2"/>
          <a:srcRect r="50000"/>
          <a:stretch/>
        </p:blipFill>
        <p:spPr>
          <a:xfrm>
            <a:off x="533400" y="4419600"/>
            <a:ext cx="3600450" cy="2238375"/>
          </a:xfrm>
          <a:prstGeom prst="rect">
            <a:avLst/>
          </a:prstGeom>
        </p:spPr>
      </p:pic>
      <p:pic>
        <p:nvPicPr>
          <p:cNvPr id="5" name="Picture 4">
            <a:extLst>
              <a:ext uri="{FF2B5EF4-FFF2-40B4-BE49-F238E27FC236}">
                <a16:creationId xmlns:a16="http://schemas.microsoft.com/office/drawing/2014/main" id="{629A2085-FD9E-414F-8A91-6AAF69583F66}"/>
              </a:ext>
            </a:extLst>
          </p:cNvPr>
          <p:cNvPicPr>
            <a:picLocks noChangeAspect="1"/>
          </p:cNvPicPr>
          <p:nvPr/>
        </p:nvPicPr>
        <p:blipFill rotWithShape="1">
          <a:blip r:embed="rId3"/>
          <a:srcRect r="48773"/>
          <a:stretch/>
        </p:blipFill>
        <p:spPr>
          <a:xfrm>
            <a:off x="4724400" y="4454018"/>
            <a:ext cx="3181350" cy="2114550"/>
          </a:xfrm>
          <a:prstGeom prst="rect">
            <a:avLst/>
          </a:prstGeom>
        </p:spPr>
      </p:pic>
    </p:spTree>
    <p:extLst>
      <p:ext uri="{BB962C8B-B14F-4D97-AF65-F5344CB8AC3E}">
        <p14:creationId xmlns:p14="http://schemas.microsoft.com/office/powerpoint/2010/main" val="3408831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Digital Signals</a:t>
            </a:r>
            <a:endParaRPr lang="en-GB" sz="4800" dirty="0"/>
          </a:p>
        </p:txBody>
      </p:sp>
      <p:sp>
        <p:nvSpPr>
          <p:cNvPr id="8" name="TextBox 7"/>
          <p:cNvSpPr txBox="1"/>
          <p:nvPr/>
        </p:nvSpPr>
        <p:spPr>
          <a:xfrm>
            <a:off x="457200" y="1398815"/>
            <a:ext cx="8229600" cy="2944585"/>
          </a:xfrm>
          <a:prstGeom prst="rect">
            <a:avLst/>
          </a:prstGeom>
          <a:noFill/>
        </p:spPr>
        <p:txBody>
          <a:bodyPr wrap="square" rtlCol="0">
            <a:normAutofit/>
          </a:bodyPr>
          <a:lstStyle/>
          <a:p>
            <a:pPr>
              <a:spcAft>
                <a:spcPts val="1200"/>
              </a:spcAft>
            </a:pPr>
            <a:r>
              <a:rPr lang="en-GB" sz="2400" dirty="0"/>
              <a:t>Logic circuits work with digital signals</a:t>
            </a:r>
          </a:p>
          <a:p>
            <a:pPr>
              <a:spcAft>
                <a:spcPts val="1200"/>
              </a:spcAft>
            </a:pPr>
            <a:r>
              <a:rPr lang="en-GB" sz="2400" dirty="0"/>
              <a:t>Digital signals have only two possible states - they are either ON or OFF. ON is called Logic 1. OFF is called Logic 0.</a:t>
            </a:r>
          </a:p>
          <a:p>
            <a:pPr>
              <a:spcAft>
                <a:spcPts val="1200"/>
              </a:spcAft>
            </a:pPr>
            <a:r>
              <a:rPr lang="en-GB" sz="2400" dirty="0"/>
              <a:t>In electrical circuits these states are represented by voltages. Logic 1 is a high voltage and is usually understood to be +5 V.</a:t>
            </a:r>
          </a:p>
          <a:p>
            <a:pPr>
              <a:spcAft>
                <a:spcPts val="1200"/>
              </a:spcAft>
            </a:pPr>
            <a:r>
              <a:rPr lang="en-GB" sz="2400" dirty="0"/>
              <a:t>Logic 0 is a low voltage and is usually understood to be 0 V. </a:t>
            </a:r>
          </a:p>
        </p:txBody>
      </p:sp>
      <p:pic>
        <p:nvPicPr>
          <p:cNvPr id="3" name="Picture 2">
            <a:extLst>
              <a:ext uri="{FF2B5EF4-FFF2-40B4-BE49-F238E27FC236}">
                <a16:creationId xmlns:a16="http://schemas.microsoft.com/office/drawing/2014/main" id="{C1001A22-7CAD-4B7C-B912-5B041124A54C}"/>
              </a:ext>
            </a:extLst>
          </p:cNvPr>
          <p:cNvPicPr>
            <a:picLocks noChangeAspect="1"/>
          </p:cNvPicPr>
          <p:nvPr/>
        </p:nvPicPr>
        <p:blipFill rotWithShape="1">
          <a:blip r:embed="rId2"/>
          <a:srcRect l="48942"/>
          <a:stretch/>
        </p:blipFill>
        <p:spPr>
          <a:xfrm>
            <a:off x="381000" y="4419600"/>
            <a:ext cx="3676650" cy="2238375"/>
          </a:xfrm>
          <a:prstGeom prst="rect">
            <a:avLst/>
          </a:prstGeom>
        </p:spPr>
      </p:pic>
      <p:sp>
        <p:nvSpPr>
          <p:cNvPr id="5" name="Speech Bubble: Rectangle 4">
            <a:extLst>
              <a:ext uri="{FF2B5EF4-FFF2-40B4-BE49-F238E27FC236}">
                <a16:creationId xmlns:a16="http://schemas.microsoft.com/office/drawing/2014/main" id="{BBBD5D1C-6BC3-49B8-872B-520EC8815B01}"/>
              </a:ext>
            </a:extLst>
          </p:cNvPr>
          <p:cNvSpPr/>
          <p:nvPr/>
        </p:nvSpPr>
        <p:spPr>
          <a:xfrm>
            <a:off x="5029200" y="4876800"/>
            <a:ext cx="3124200" cy="1524000"/>
          </a:xfrm>
          <a:prstGeom prst="wedgeRectCallout">
            <a:avLst>
              <a:gd name="adj1" fmla="val -86547"/>
              <a:gd name="adj2" fmla="val 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Digital signals are either logic 0 or logic 1</a:t>
            </a:r>
          </a:p>
          <a:p>
            <a:pPr algn="ctr"/>
            <a:r>
              <a:rPr lang="en-GB" dirty="0"/>
              <a:t>The diagram shows a digital signal repeatedly changing between logic 0 and logic 1</a:t>
            </a:r>
          </a:p>
        </p:txBody>
      </p:sp>
    </p:spTree>
    <p:extLst>
      <p:ext uri="{BB962C8B-B14F-4D97-AF65-F5344CB8AC3E}">
        <p14:creationId xmlns:p14="http://schemas.microsoft.com/office/powerpoint/2010/main" val="1406130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Digital Signals part 2</a:t>
            </a:r>
            <a:endParaRPr lang="en-GB" sz="4800" dirty="0"/>
          </a:p>
        </p:txBody>
      </p:sp>
      <p:sp>
        <p:nvSpPr>
          <p:cNvPr id="8" name="TextBox 7"/>
          <p:cNvSpPr txBox="1"/>
          <p:nvPr/>
        </p:nvSpPr>
        <p:spPr>
          <a:xfrm>
            <a:off x="457200" y="1398815"/>
            <a:ext cx="8229600" cy="2868385"/>
          </a:xfrm>
          <a:prstGeom prst="rect">
            <a:avLst/>
          </a:prstGeom>
          <a:noFill/>
        </p:spPr>
        <p:txBody>
          <a:bodyPr wrap="square" rtlCol="0">
            <a:normAutofit lnSpcReduction="10000"/>
          </a:bodyPr>
          <a:lstStyle/>
          <a:p>
            <a:pPr>
              <a:spcAft>
                <a:spcPts val="1200"/>
              </a:spcAft>
            </a:pPr>
            <a:r>
              <a:rPr lang="en-GB" sz="2400" dirty="0"/>
              <a:t>If, for example, a circuit is power by a 9</a:t>
            </a:r>
            <a:r>
              <a:rPr lang="en-GB" sz="800" dirty="0"/>
              <a:t> </a:t>
            </a:r>
            <a:r>
              <a:rPr lang="en-GB" sz="2400" dirty="0"/>
              <a:t>V battery then Logic 1 might be anything above 6</a:t>
            </a:r>
            <a:r>
              <a:rPr lang="en-GB" sz="800" dirty="0"/>
              <a:t> </a:t>
            </a:r>
            <a:r>
              <a:rPr lang="en-GB" sz="2400" dirty="0"/>
              <a:t>V and Logic 0 might be anything below 3</a:t>
            </a:r>
            <a:r>
              <a:rPr lang="en-GB" sz="800" dirty="0"/>
              <a:t> </a:t>
            </a:r>
            <a:r>
              <a:rPr lang="en-GB" sz="2400" dirty="0"/>
              <a:t>V; the actual voltages depending on exactly what components are used.</a:t>
            </a:r>
          </a:p>
          <a:p>
            <a:pPr>
              <a:spcAft>
                <a:spcPts val="1200"/>
              </a:spcAft>
            </a:pPr>
            <a:r>
              <a:rPr lang="en-GB" sz="2400" dirty="0"/>
              <a:t>The values of Logic 1 and Logic 0 are not absolutely defined.</a:t>
            </a:r>
          </a:p>
          <a:p>
            <a:pPr>
              <a:spcAft>
                <a:spcPts val="1200"/>
              </a:spcAft>
            </a:pPr>
            <a:r>
              <a:rPr lang="en-GB" sz="2400" dirty="0"/>
              <a:t>The value in the middle - between 3</a:t>
            </a:r>
            <a:r>
              <a:rPr lang="en-GB" sz="800" dirty="0"/>
              <a:t> </a:t>
            </a:r>
            <a:r>
              <a:rPr lang="en-GB" sz="2400" dirty="0"/>
              <a:t>V and 6</a:t>
            </a:r>
            <a:r>
              <a:rPr lang="en-GB" sz="800" dirty="0"/>
              <a:t> </a:t>
            </a:r>
            <a:r>
              <a:rPr lang="en-GB" sz="2400" dirty="0"/>
              <a:t>V in this case - is undefined and is neither Logic 1 or Logic 0.</a:t>
            </a:r>
          </a:p>
        </p:txBody>
      </p:sp>
      <p:pic>
        <p:nvPicPr>
          <p:cNvPr id="2" name="Picture 1">
            <a:extLst>
              <a:ext uri="{FF2B5EF4-FFF2-40B4-BE49-F238E27FC236}">
                <a16:creationId xmlns:a16="http://schemas.microsoft.com/office/drawing/2014/main" id="{8A36B62B-6250-4A1F-9039-991600B9FA83}"/>
              </a:ext>
            </a:extLst>
          </p:cNvPr>
          <p:cNvPicPr>
            <a:picLocks noChangeAspect="1"/>
          </p:cNvPicPr>
          <p:nvPr/>
        </p:nvPicPr>
        <p:blipFill rotWithShape="1">
          <a:blip r:embed="rId2"/>
          <a:srcRect l="50000"/>
          <a:stretch/>
        </p:blipFill>
        <p:spPr>
          <a:xfrm>
            <a:off x="462642" y="4114799"/>
            <a:ext cx="3575957" cy="2435161"/>
          </a:xfrm>
          <a:prstGeom prst="rect">
            <a:avLst/>
          </a:prstGeom>
        </p:spPr>
      </p:pic>
      <p:sp>
        <p:nvSpPr>
          <p:cNvPr id="3" name="Speech Bubble: Rectangle 2">
            <a:extLst>
              <a:ext uri="{FF2B5EF4-FFF2-40B4-BE49-F238E27FC236}">
                <a16:creationId xmlns:a16="http://schemas.microsoft.com/office/drawing/2014/main" id="{15E17C9B-4A38-437A-A137-A86BC73B06AE}"/>
              </a:ext>
            </a:extLst>
          </p:cNvPr>
          <p:cNvSpPr/>
          <p:nvPr/>
        </p:nvSpPr>
        <p:spPr>
          <a:xfrm>
            <a:off x="5192484" y="4093028"/>
            <a:ext cx="3499758" cy="1143000"/>
          </a:xfrm>
          <a:prstGeom prst="wedgeRectCallout">
            <a:avLst>
              <a:gd name="adj1" fmla="val -81797"/>
              <a:gd name="adj2" fmla="val 3989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diagram shows a digital signal where logic 0 is represented by 0</a:t>
            </a:r>
            <a:r>
              <a:rPr lang="en-GB" sz="800" dirty="0"/>
              <a:t> </a:t>
            </a:r>
            <a:r>
              <a:rPr lang="en-GB" dirty="0"/>
              <a:t>V and logic 1 is represented by 5</a:t>
            </a:r>
            <a:r>
              <a:rPr lang="en-GB" sz="800" dirty="0"/>
              <a:t> </a:t>
            </a:r>
            <a:r>
              <a:rPr lang="en-GB" dirty="0"/>
              <a:t>V</a:t>
            </a:r>
          </a:p>
        </p:txBody>
      </p:sp>
      <p:sp>
        <p:nvSpPr>
          <p:cNvPr id="5" name="Rectangle 4">
            <a:extLst>
              <a:ext uri="{FF2B5EF4-FFF2-40B4-BE49-F238E27FC236}">
                <a16:creationId xmlns:a16="http://schemas.microsoft.com/office/drawing/2014/main" id="{8D72ACF8-31FB-4200-93A0-CC334D3C28FE}"/>
              </a:ext>
            </a:extLst>
          </p:cNvPr>
          <p:cNvSpPr/>
          <p:nvPr/>
        </p:nvSpPr>
        <p:spPr>
          <a:xfrm>
            <a:off x="4724400" y="5410200"/>
            <a:ext cx="3967842"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If a 9</a:t>
            </a:r>
            <a:r>
              <a:rPr lang="en-GB" sz="800" dirty="0"/>
              <a:t> </a:t>
            </a:r>
            <a:r>
              <a:rPr lang="en-GB" dirty="0"/>
              <a:t>V battery was used then logic 1 would be a value close to 9</a:t>
            </a:r>
            <a:r>
              <a:rPr lang="en-GB" sz="900" dirty="0"/>
              <a:t> </a:t>
            </a:r>
            <a:r>
              <a:rPr lang="en-GB" dirty="0"/>
              <a:t>V and logic 0 would be a value close to 0</a:t>
            </a:r>
            <a:r>
              <a:rPr lang="en-GB" sz="800" dirty="0"/>
              <a:t> </a:t>
            </a:r>
            <a:r>
              <a:rPr lang="en-GB" dirty="0"/>
              <a:t>V</a:t>
            </a:r>
          </a:p>
        </p:txBody>
      </p:sp>
    </p:spTree>
    <p:extLst>
      <p:ext uri="{BB962C8B-B14F-4D97-AF65-F5344CB8AC3E}">
        <p14:creationId xmlns:p14="http://schemas.microsoft.com/office/powerpoint/2010/main" val="1207387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Testing Logic Circuits</a:t>
            </a:r>
            <a:endParaRPr lang="en-GB" sz="4800" dirty="0"/>
          </a:p>
        </p:txBody>
      </p:sp>
      <p:sp>
        <p:nvSpPr>
          <p:cNvPr id="8" name="TextBox 7"/>
          <p:cNvSpPr txBox="1"/>
          <p:nvPr/>
        </p:nvSpPr>
        <p:spPr>
          <a:xfrm>
            <a:off x="457200" y="1398815"/>
            <a:ext cx="8229600" cy="2868385"/>
          </a:xfrm>
          <a:prstGeom prst="rect">
            <a:avLst/>
          </a:prstGeom>
          <a:noFill/>
        </p:spPr>
        <p:txBody>
          <a:bodyPr wrap="square" rtlCol="0">
            <a:normAutofit fontScale="92500" lnSpcReduction="10000"/>
          </a:bodyPr>
          <a:lstStyle/>
          <a:p>
            <a:pPr>
              <a:spcAft>
                <a:spcPts val="1200"/>
              </a:spcAft>
            </a:pPr>
            <a:r>
              <a:rPr lang="en-GB" sz="2400" dirty="0"/>
              <a:t>When does logic 0 become logic 1? </a:t>
            </a:r>
          </a:p>
          <a:p>
            <a:pPr>
              <a:spcAft>
                <a:spcPts val="1200"/>
              </a:spcAft>
            </a:pPr>
            <a:r>
              <a:rPr lang="en-GB" sz="2400" dirty="0"/>
              <a:t>At exactly what voltage a logic circuit decides that the input is no longer a '0' and is now a '1' depends on the circuit. To be safe we usually try and use a value close to zero volts for logic 0 and some voltage close to the supply voltage for logic 1.</a:t>
            </a:r>
          </a:p>
          <a:p>
            <a:pPr>
              <a:spcAft>
                <a:spcPts val="1200"/>
              </a:spcAft>
            </a:pPr>
            <a:r>
              <a:rPr lang="en-GB" sz="2400" dirty="0"/>
              <a:t>For logic gates using a 5 V supply it is usually the case that anything below 2 V is a Logic 0 and anything above 3 V is a Logic 1 but it is always a good idea to check.</a:t>
            </a:r>
          </a:p>
        </p:txBody>
      </p:sp>
      <p:sp>
        <p:nvSpPr>
          <p:cNvPr id="2" name="Speech Bubble: Rectangle 1">
            <a:extLst>
              <a:ext uri="{FF2B5EF4-FFF2-40B4-BE49-F238E27FC236}">
                <a16:creationId xmlns:a16="http://schemas.microsoft.com/office/drawing/2014/main" id="{CE8E804F-E097-48A9-B63E-7F1CD8520282}"/>
              </a:ext>
            </a:extLst>
          </p:cNvPr>
          <p:cNvSpPr/>
          <p:nvPr/>
        </p:nvSpPr>
        <p:spPr>
          <a:xfrm>
            <a:off x="5105400" y="4267200"/>
            <a:ext cx="3581400" cy="2209800"/>
          </a:xfrm>
          <a:prstGeom prst="wedgeRectCallout">
            <a:avLst>
              <a:gd name="adj1" fmla="val -84511"/>
              <a:gd name="adj2" fmla="val -1314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GB" sz="1800"/>
              <a:t>The circuit shown can be used to investigate the exact transition point of a logic gate. The potentiometer provides a variable input voltage and voltmeter measures the input voltage. A second voltmeter measures the output voltage.</a:t>
            </a:r>
            <a:endParaRPr lang="en-GB" sz="1800" dirty="0"/>
          </a:p>
        </p:txBody>
      </p:sp>
      <p:pic>
        <p:nvPicPr>
          <p:cNvPr id="3" name="Picture 2">
            <a:extLst>
              <a:ext uri="{FF2B5EF4-FFF2-40B4-BE49-F238E27FC236}">
                <a16:creationId xmlns:a16="http://schemas.microsoft.com/office/drawing/2014/main" id="{018F0B2A-AD24-47E7-9B49-27F5B7B5ED7A}"/>
              </a:ext>
            </a:extLst>
          </p:cNvPr>
          <p:cNvPicPr>
            <a:picLocks noChangeAspect="1"/>
          </p:cNvPicPr>
          <p:nvPr/>
        </p:nvPicPr>
        <p:blipFill>
          <a:blip r:embed="rId2"/>
          <a:stretch>
            <a:fillRect/>
          </a:stretch>
        </p:blipFill>
        <p:spPr>
          <a:xfrm>
            <a:off x="457200" y="4362450"/>
            <a:ext cx="3181350" cy="2114550"/>
          </a:xfrm>
          <a:prstGeom prst="rect">
            <a:avLst/>
          </a:prstGeom>
        </p:spPr>
      </p:pic>
    </p:spTree>
    <p:extLst>
      <p:ext uri="{BB962C8B-B14F-4D97-AF65-F5344CB8AC3E}">
        <p14:creationId xmlns:p14="http://schemas.microsoft.com/office/powerpoint/2010/main" val="2376527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Transfer Characteristics</a:t>
            </a:r>
            <a:endParaRPr lang="en-GB" sz="4800" dirty="0"/>
          </a:p>
        </p:txBody>
      </p:sp>
      <p:sp>
        <p:nvSpPr>
          <p:cNvPr id="8" name="TextBox 7"/>
          <p:cNvSpPr txBox="1"/>
          <p:nvPr/>
        </p:nvSpPr>
        <p:spPr>
          <a:xfrm>
            <a:off x="457200" y="1398815"/>
            <a:ext cx="8229600" cy="1344385"/>
          </a:xfrm>
          <a:prstGeom prst="rect">
            <a:avLst/>
          </a:prstGeom>
          <a:noFill/>
        </p:spPr>
        <p:txBody>
          <a:bodyPr wrap="square" rtlCol="0">
            <a:normAutofit/>
          </a:bodyPr>
          <a:lstStyle/>
          <a:p>
            <a:pPr>
              <a:spcAft>
                <a:spcPts val="1200"/>
              </a:spcAft>
            </a:pPr>
            <a:r>
              <a:rPr lang="en-GB" sz="2400" dirty="0"/>
              <a:t>A graph of Input voltage against Output voltage is called the transfer characteristic of the logic gate - it shows how the input and output voltages are related.</a:t>
            </a:r>
          </a:p>
        </p:txBody>
      </p:sp>
      <p:sp>
        <p:nvSpPr>
          <p:cNvPr id="2" name="Speech Bubble: Rectangle 1">
            <a:extLst>
              <a:ext uri="{FF2B5EF4-FFF2-40B4-BE49-F238E27FC236}">
                <a16:creationId xmlns:a16="http://schemas.microsoft.com/office/drawing/2014/main" id="{F351E9CF-1BC1-4403-BEAA-0537F9F8007E}"/>
              </a:ext>
            </a:extLst>
          </p:cNvPr>
          <p:cNvSpPr/>
          <p:nvPr/>
        </p:nvSpPr>
        <p:spPr>
          <a:xfrm>
            <a:off x="5029200" y="3048000"/>
            <a:ext cx="3657600" cy="2411185"/>
          </a:xfrm>
          <a:prstGeom prst="wedgeRectCallout">
            <a:avLst>
              <a:gd name="adj1" fmla="val -57886"/>
              <a:gd name="adj2" fmla="val 245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1200"/>
              </a:spcAft>
            </a:pPr>
            <a:r>
              <a:rPr lang="en-GB" sz="1800"/>
              <a:t>The diagram shows a typical transfer characteristic for a Logic NOT gate but it should be noted that all logic gates have their own transfer characteristics and, if the exact values are needed, then the logic gate must be tested.</a:t>
            </a:r>
            <a:endParaRPr lang="en-GB" sz="1800" dirty="0"/>
          </a:p>
        </p:txBody>
      </p:sp>
      <p:pic>
        <p:nvPicPr>
          <p:cNvPr id="3" name="Picture 2">
            <a:extLst>
              <a:ext uri="{FF2B5EF4-FFF2-40B4-BE49-F238E27FC236}">
                <a16:creationId xmlns:a16="http://schemas.microsoft.com/office/drawing/2014/main" id="{6592B050-EFA6-45A9-9364-1CAE2534B2A5}"/>
              </a:ext>
            </a:extLst>
          </p:cNvPr>
          <p:cNvPicPr>
            <a:picLocks noChangeAspect="1"/>
          </p:cNvPicPr>
          <p:nvPr/>
        </p:nvPicPr>
        <p:blipFill>
          <a:blip r:embed="rId2"/>
          <a:stretch>
            <a:fillRect/>
          </a:stretch>
        </p:blipFill>
        <p:spPr>
          <a:xfrm>
            <a:off x="457200" y="2819400"/>
            <a:ext cx="4210050" cy="3781425"/>
          </a:xfrm>
          <a:prstGeom prst="rect">
            <a:avLst/>
          </a:prstGeom>
        </p:spPr>
      </p:pic>
    </p:spTree>
    <p:extLst>
      <p:ext uri="{BB962C8B-B14F-4D97-AF65-F5344CB8AC3E}">
        <p14:creationId xmlns:p14="http://schemas.microsoft.com/office/powerpoint/2010/main" val="1830684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Inputs and Outputs</a:t>
            </a:r>
            <a:endParaRPr lang="en-GB" sz="4800" dirty="0"/>
          </a:p>
        </p:txBody>
      </p:sp>
      <p:sp>
        <p:nvSpPr>
          <p:cNvPr id="8" name="TextBox 7"/>
          <p:cNvSpPr txBox="1"/>
          <p:nvPr/>
        </p:nvSpPr>
        <p:spPr>
          <a:xfrm>
            <a:off x="457200" y="1398815"/>
            <a:ext cx="8229600" cy="5382985"/>
          </a:xfrm>
          <a:prstGeom prst="rect">
            <a:avLst/>
          </a:prstGeom>
          <a:noFill/>
        </p:spPr>
        <p:txBody>
          <a:bodyPr wrap="square" rtlCol="0">
            <a:normAutofit lnSpcReduction="10000"/>
          </a:bodyPr>
          <a:lstStyle/>
          <a:p>
            <a:pPr>
              <a:spcAft>
                <a:spcPts val="1200"/>
              </a:spcAft>
            </a:pPr>
            <a:r>
              <a:rPr lang="en-GB" sz="2400" dirty="0"/>
              <a:t>How do we provide an input to our logic circuit?</a:t>
            </a:r>
          </a:p>
          <a:p>
            <a:pPr>
              <a:spcAft>
                <a:spcPts val="1200"/>
              </a:spcAft>
            </a:pPr>
            <a:r>
              <a:rPr lang="en-GB" sz="2400" dirty="0"/>
              <a:t>If the input to a logic circuit is derived from another logic circuit then there is no problem as it will always be either fully Logic 0 or fully Logic 1.</a:t>
            </a:r>
          </a:p>
          <a:p>
            <a:pPr>
              <a:spcAft>
                <a:spcPts val="1200"/>
              </a:spcAft>
            </a:pPr>
            <a:r>
              <a:rPr lang="en-GB" sz="2400" dirty="0"/>
              <a:t>If we are using switches as our inputs then we must be careful not to leave any wires 'unconnected' (technically such an unconnected input is called 'floating’).</a:t>
            </a:r>
          </a:p>
          <a:p>
            <a:pPr>
              <a:spcAft>
                <a:spcPts val="1200"/>
              </a:spcAft>
            </a:pPr>
            <a:r>
              <a:rPr lang="en-GB" sz="2400" dirty="0"/>
              <a:t>An input that is not connected to anything is not at Logic 1 or Logic 0, it is Logic whatever it wants to be ... and this will cause all sorts of problems and erratic behaviour. </a:t>
            </a:r>
          </a:p>
          <a:p>
            <a:pPr>
              <a:spcAft>
                <a:spcPts val="1200"/>
              </a:spcAft>
            </a:pPr>
            <a:r>
              <a:rPr lang="en-GB" sz="2400" dirty="0"/>
              <a:t>Therefore, the rule is </a:t>
            </a:r>
            <a:r>
              <a:rPr lang="en-GB" sz="2400" b="1" dirty="0"/>
              <a:t>inputs should always be connected to something</a:t>
            </a:r>
            <a:r>
              <a:rPr lang="en-GB" sz="2400" dirty="0"/>
              <a:t>. Pull-up or pull-down resistors are used to ensure that the input to the logic circuit is always connected to something.</a:t>
            </a:r>
          </a:p>
        </p:txBody>
      </p:sp>
    </p:spTree>
    <p:extLst>
      <p:ext uri="{BB962C8B-B14F-4D97-AF65-F5344CB8AC3E}">
        <p14:creationId xmlns:p14="http://schemas.microsoft.com/office/powerpoint/2010/main" val="2858735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1220</TotalTime>
  <Words>1413</Words>
  <Application>Microsoft Office PowerPoint</Application>
  <PresentationFormat>On-screen Show (4:3)</PresentationFormat>
  <Paragraphs>91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Logic - Introduction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35</cp:revision>
  <dcterms:created xsi:type="dcterms:W3CDTF">2006-08-16T00:00:00Z</dcterms:created>
  <dcterms:modified xsi:type="dcterms:W3CDTF">2021-08-16T09:01:52Z</dcterms:modified>
  <cp:contentStatus/>
</cp:coreProperties>
</file>