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72" r:id="rId4"/>
    <p:sldId id="273" r:id="rId5"/>
    <p:sldId id="274" r:id="rId6"/>
    <p:sldId id="277" r:id="rId7"/>
    <p:sldId id="278" r:id="rId8"/>
    <p:sldId id="275" r:id="rId9"/>
    <p:sldId id="279" r:id="rId10"/>
    <p:sldId id="280" r:id="rId11"/>
    <p:sldId id="276" r:id="rId12"/>
    <p:sldId id="281"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210" y="3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9/9/2018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9/9/2018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5F32DF14-A45D-4C37-A467-552400C2D7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723900" y="914400"/>
            <a:ext cx="7772400" cy="1470025"/>
          </a:xfrm>
        </p:spPr>
        <p:txBody>
          <a:bodyPr>
            <a:normAutofit/>
          </a:bodyPr>
          <a:lstStyle/>
          <a:p>
            <a:r>
              <a:rPr lang="en-GB" sz="6000" dirty="0">
                <a:solidFill>
                  <a:schemeClr val="bg1">
                    <a:lumMod val="85000"/>
                  </a:schemeClr>
                </a:solidFill>
              </a:rPr>
              <a:t>Radio</a:t>
            </a:r>
            <a:endParaRPr lang="en-GB" sz="4800" dirty="0">
              <a:solidFill>
                <a:schemeClr val="bg1">
                  <a:lumMod val="85000"/>
                </a:schemeClr>
              </a:solidFill>
            </a:endParaRPr>
          </a:p>
        </p:txBody>
      </p:sp>
      <p:sp>
        <p:nvSpPr>
          <p:cNvPr id="3" name="Subtitle 2"/>
          <p:cNvSpPr>
            <a:spLocks noGrp="1"/>
          </p:cNvSpPr>
          <p:nvPr>
            <p:ph type="subTitle" idx="1"/>
          </p:nvPr>
        </p:nvSpPr>
        <p:spPr>
          <a:xfrm>
            <a:off x="6172200" y="6172200"/>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2308324"/>
          </a:xfrm>
          <a:prstGeom prst="rect">
            <a:avLst/>
          </a:prstGeom>
          <a:noFill/>
        </p:spPr>
        <p:txBody>
          <a:bodyPr wrap="square" rtlCol="0">
            <a:spAutoFit/>
          </a:bodyPr>
          <a:lstStyle/>
          <a:p>
            <a:r>
              <a:rPr lang="en-GB" sz="2400" dirty="0">
                <a:solidFill>
                  <a:srgbClr val="002060"/>
                </a:solidFill>
              </a:rPr>
              <a:t>AIM: </a:t>
            </a:r>
          </a:p>
          <a:p>
            <a:r>
              <a:rPr lang="en-GB" sz="2400" dirty="0">
                <a:solidFill>
                  <a:srgbClr val="002060"/>
                </a:solidFill>
              </a:rPr>
              <a:t>To understand the parts of a simple A.M. radio and appreciate the purpose of modulation.</a:t>
            </a:r>
          </a:p>
          <a:p>
            <a:endParaRPr lang="en-GB" sz="2400" dirty="0">
              <a:solidFill>
                <a:srgbClr val="002060"/>
              </a:solidFill>
            </a:endParaRPr>
          </a:p>
          <a:p>
            <a:r>
              <a:rPr lang="en-GB" sz="2400" dirty="0">
                <a:solidFill>
                  <a:srgbClr val="002060"/>
                </a:solidFill>
              </a:rPr>
              <a:t>PRIOR KNOWLEDGE:</a:t>
            </a:r>
          </a:p>
          <a:p>
            <a:r>
              <a:rPr lang="en-GB" sz="2400" dirty="0">
                <a:solidFill>
                  <a:srgbClr val="002060"/>
                </a:solidFill>
              </a:rPr>
              <a:t>Frequency and Amplitude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Frequency Modulation (F.M.)</a:t>
            </a:r>
            <a:endParaRPr lang="en-GB" sz="4800" dirty="0"/>
          </a:p>
        </p:txBody>
      </p:sp>
      <p:sp>
        <p:nvSpPr>
          <p:cNvPr id="8" name="TextBox 7"/>
          <p:cNvSpPr txBox="1"/>
          <p:nvPr/>
        </p:nvSpPr>
        <p:spPr>
          <a:xfrm>
            <a:off x="6553200" y="1981200"/>
            <a:ext cx="2362200" cy="46482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The </a:t>
            </a:r>
            <a:r>
              <a:rPr lang="en-GB" sz="2400" b="1" dirty="0"/>
              <a:t>frequency</a:t>
            </a:r>
            <a:r>
              <a:rPr lang="en-GB" sz="2400" dirty="0"/>
              <a:t> of the Carrier Wave varies as the </a:t>
            </a:r>
            <a:r>
              <a:rPr lang="en-GB" sz="2400" b="1" dirty="0"/>
              <a:t>amplitude</a:t>
            </a:r>
            <a:r>
              <a:rPr lang="en-GB" sz="2400" dirty="0"/>
              <a:t> of the Audio Signal varies </a:t>
            </a:r>
          </a:p>
          <a:p>
            <a:pPr marL="342900" indent="-342900">
              <a:spcAft>
                <a:spcPts val="1200"/>
              </a:spcAft>
              <a:buFont typeface="Arial" panose="020B0604020202020204" pitchFamily="34" charset="0"/>
              <a:buChar char="•"/>
            </a:pPr>
            <a:r>
              <a:rPr lang="en-GB" sz="2400" dirty="0"/>
              <a:t>The amplitude of the carrier wave does not change.</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81200"/>
            <a:ext cx="6248400" cy="3399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110" name="Group 3109"/>
          <p:cNvGrpSpPr/>
          <p:nvPr/>
        </p:nvGrpSpPr>
        <p:grpSpPr>
          <a:xfrm>
            <a:off x="304800" y="3907221"/>
            <a:ext cx="3124200" cy="2722179"/>
            <a:chOff x="304800" y="3907221"/>
            <a:chExt cx="3124200" cy="2722179"/>
          </a:xfrm>
        </p:grpSpPr>
        <p:sp>
          <p:nvSpPr>
            <p:cNvPr id="6" name="Rectangle 5"/>
            <p:cNvSpPr/>
            <p:nvPr/>
          </p:nvSpPr>
          <p:spPr>
            <a:xfrm>
              <a:off x="304800" y="5562600"/>
              <a:ext cx="3124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When the Amplitude of the audio signal is </a:t>
              </a:r>
              <a:r>
                <a:rPr lang="en-GB" b="1" dirty="0"/>
                <a:t>LOW</a:t>
              </a:r>
              <a:r>
                <a:rPr lang="en-GB" dirty="0"/>
                <a:t>, the carrier has  a </a:t>
              </a:r>
              <a:r>
                <a:rPr lang="en-GB" b="1" dirty="0"/>
                <a:t>LOW</a:t>
              </a:r>
              <a:r>
                <a:rPr lang="en-GB" dirty="0"/>
                <a:t> frequency</a:t>
              </a:r>
            </a:p>
          </p:txBody>
        </p:sp>
        <p:sp>
          <p:nvSpPr>
            <p:cNvPr id="3105" name="Freeform 3104"/>
            <p:cNvSpPr/>
            <p:nvPr/>
          </p:nvSpPr>
          <p:spPr>
            <a:xfrm>
              <a:off x="930166" y="4257045"/>
              <a:ext cx="1466193" cy="1305555"/>
            </a:xfrm>
            <a:custGeom>
              <a:avLst/>
              <a:gdLst>
                <a:gd name="connsiteX0" fmla="*/ 0 w 1479521"/>
                <a:gd name="connsiteY0" fmla="*/ 1250437 h 1250437"/>
                <a:gd name="connsiteX1" fmla="*/ 504496 w 1479521"/>
                <a:gd name="connsiteY1" fmla="*/ 20726 h 1250437"/>
                <a:gd name="connsiteX2" fmla="*/ 1371600 w 1479521"/>
                <a:gd name="connsiteY2" fmla="*/ 509457 h 1250437"/>
                <a:gd name="connsiteX3" fmla="*/ 1466193 w 1479521"/>
                <a:gd name="connsiteY3" fmla="*/ 919361 h 1250437"/>
                <a:gd name="connsiteX4" fmla="*/ 1466193 w 1479521"/>
                <a:gd name="connsiteY4" fmla="*/ 919361 h 1250437"/>
                <a:gd name="connsiteX0" fmla="*/ 0 w 1466193"/>
                <a:gd name="connsiteY0" fmla="*/ 1317300 h 1317300"/>
                <a:gd name="connsiteX1" fmla="*/ 504496 w 1466193"/>
                <a:gd name="connsiteY1" fmla="*/ 87589 h 1317300"/>
                <a:gd name="connsiteX2" fmla="*/ 1229710 w 1466193"/>
                <a:gd name="connsiteY2" fmla="*/ 197947 h 1317300"/>
                <a:gd name="connsiteX3" fmla="*/ 1466193 w 1466193"/>
                <a:gd name="connsiteY3" fmla="*/ 986224 h 1317300"/>
                <a:gd name="connsiteX4" fmla="*/ 1466193 w 1466193"/>
                <a:gd name="connsiteY4" fmla="*/ 986224 h 1317300"/>
                <a:gd name="connsiteX0" fmla="*/ 0 w 1466193"/>
                <a:gd name="connsiteY0" fmla="*/ 1281881 h 1281881"/>
                <a:gd name="connsiteX1" fmla="*/ 488730 w 1466193"/>
                <a:gd name="connsiteY1" fmla="*/ 99466 h 1281881"/>
                <a:gd name="connsiteX2" fmla="*/ 1229710 w 1466193"/>
                <a:gd name="connsiteY2" fmla="*/ 162528 h 1281881"/>
                <a:gd name="connsiteX3" fmla="*/ 1466193 w 1466193"/>
                <a:gd name="connsiteY3" fmla="*/ 950805 h 1281881"/>
                <a:gd name="connsiteX4" fmla="*/ 1466193 w 1466193"/>
                <a:gd name="connsiteY4" fmla="*/ 950805 h 1281881"/>
                <a:gd name="connsiteX0" fmla="*/ 0 w 1466193"/>
                <a:gd name="connsiteY0" fmla="*/ 1281881 h 1281881"/>
                <a:gd name="connsiteX1" fmla="*/ 488730 w 1466193"/>
                <a:gd name="connsiteY1" fmla="*/ 99466 h 1281881"/>
                <a:gd name="connsiteX2" fmla="*/ 1229710 w 1466193"/>
                <a:gd name="connsiteY2" fmla="*/ 162528 h 1281881"/>
                <a:gd name="connsiteX3" fmla="*/ 1466193 w 1466193"/>
                <a:gd name="connsiteY3" fmla="*/ 950805 h 1281881"/>
                <a:gd name="connsiteX4" fmla="*/ 1466193 w 1466193"/>
                <a:gd name="connsiteY4" fmla="*/ 950805 h 1281881"/>
                <a:gd name="connsiteX0" fmla="*/ 0 w 1466193"/>
                <a:gd name="connsiteY0" fmla="*/ 1305555 h 1305555"/>
                <a:gd name="connsiteX1" fmla="*/ 488730 w 1466193"/>
                <a:gd name="connsiteY1" fmla="*/ 123140 h 1305555"/>
                <a:gd name="connsiteX2" fmla="*/ 1229710 w 1466193"/>
                <a:gd name="connsiteY2" fmla="*/ 186202 h 1305555"/>
                <a:gd name="connsiteX3" fmla="*/ 1466193 w 1466193"/>
                <a:gd name="connsiteY3" fmla="*/ 974479 h 1305555"/>
                <a:gd name="connsiteX4" fmla="*/ 1466193 w 1466193"/>
                <a:gd name="connsiteY4" fmla="*/ 974479 h 130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6193" h="1305555">
                  <a:moveTo>
                    <a:pt x="0" y="1305555"/>
                  </a:moveTo>
                  <a:cubicBezTo>
                    <a:pt x="137948" y="752448"/>
                    <a:pt x="204951" y="309699"/>
                    <a:pt x="488730" y="123140"/>
                  </a:cubicBezTo>
                  <a:cubicBezTo>
                    <a:pt x="772509" y="-63419"/>
                    <a:pt x="1051034" y="-34516"/>
                    <a:pt x="1229710" y="186202"/>
                  </a:cubicBezTo>
                  <a:cubicBezTo>
                    <a:pt x="1408386" y="406920"/>
                    <a:pt x="1426779" y="843100"/>
                    <a:pt x="1466193" y="974479"/>
                  </a:cubicBezTo>
                  <a:lnTo>
                    <a:pt x="1466193" y="974479"/>
                  </a:lnTo>
                </a:path>
              </a:pathLst>
            </a:custGeom>
            <a:noFill/>
            <a:ln w="50800">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06" name="Freeform 3105"/>
            <p:cNvSpPr/>
            <p:nvPr/>
          </p:nvSpPr>
          <p:spPr>
            <a:xfrm>
              <a:off x="945931" y="3907221"/>
              <a:ext cx="1355835" cy="1655379"/>
            </a:xfrm>
            <a:custGeom>
              <a:avLst/>
              <a:gdLst>
                <a:gd name="connsiteX0" fmla="*/ 0 w 1355835"/>
                <a:gd name="connsiteY0" fmla="*/ 1655379 h 1655379"/>
                <a:gd name="connsiteX1" fmla="*/ 867103 w 1355835"/>
                <a:gd name="connsiteY1" fmla="*/ 961696 h 1655379"/>
                <a:gd name="connsiteX2" fmla="*/ 1355835 w 1355835"/>
                <a:gd name="connsiteY2" fmla="*/ 0 h 1655379"/>
                <a:gd name="connsiteX3" fmla="*/ 1355835 w 1355835"/>
                <a:gd name="connsiteY3" fmla="*/ 0 h 1655379"/>
              </a:gdLst>
              <a:ahLst/>
              <a:cxnLst>
                <a:cxn ang="0">
                  <a:pos x="connsiteX0" y="connsiteY0"/>
                </a:cxn>
                <a:cxn ang="0">
                  <a:pos x="connsiteX1" y="connsiteY1"/>
                </a:cxn>
                <a:cxn ang="0">
                  <a:pos x="connsiteX2" y="connsiteY2"/>
                </a:cxn>
                <a:cxn ang="0">
                  <a:pos x="connsiteX3" y="connsiteY3"/>
                </a:cxn>
              </a:cxnLst>
              <a:rect l="l" t="t" r="r" b="b"/>
              <a:pathLst>
                <a:path w="1355835" h="1655379">
                  <a:moveTo>
                    <a:pt x="0" y="1655379"/>
                  </a:moveTo>
                  <a:cubicBezTo>
                    <a:pt x="320565" y="1446485"/>
                    <a:pt x="641131" y="1237592"/>
                    <a:pt x="867103" y="961696"/>
                  </a:cubicBezTo>
                  <a:cubicBezTo>
                    <a:pt x="1093075" y="685800"/>
                    <a:pt x="1355835" y="0"/>
                    <a:pt x="1355835" y="0"/>
                  </a:cubicBezTo>
                  <a:lnTo>
                    <a:pt x="1355835" y="0"/>
                  </a:lnTo>
                </a:path>
              </a:pathLst>
            </a:custGeom>
            <a:noFill/>
            <a:ln w="50800">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111" name="Group 3110"/>
          <p:cNvGrpSpPr/>
          <p:nvPr/>
        </p:nvGrpSpPr>
        <p:grpSpPr>
          <a:xfrm>
            <a:off x="3581400" y="3812627"/>
            <a:ext cx="3124200" cy="2816773"/>
            <a:chOff x="3581400" y="3812627"/>
            <a:chExt cx="3124200" cy="2816773"/>
          </a:xfrm>
        </p:grpSpPr>
        <p:sp>
          <p:nvSpPr>
            <p:cNvPr id="27" name="Rectangle 26"/>
            <p:cNvSpPr/>
            <p:nvPr/>
          </p:nvSpPr>
          <p:spPr>
            <a:xfrm>
              <a:off x="3581400" y="5562600"/>
              <a:ext cx="3124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When the Amplitude of the audio signal is </a:t>
              </a:r>
              <a:r>
                <a:rPr lang="en-GB" b="1" dirty="0"/>
                <a:t>HIGH</a:t>
              </a:r>
              <a:r>
                <a:rPr lang="en-GB" dirty="0"/>
                <a:t>, the carrier has  a </a:t>
              </a:r>
              <a:r>
                <a:rPr lang="en-GB" b="1" dirty="0"/>
                <a:t>HIGH</a:t>
              </a:r>
              <a:r>
                <a:rPr lang="en-GB" dirty="0"/>
                <a:t> frequency</a:t>
              </a:r>
            </a:p>
          </p:txBody>
        </p:sp>
        <p:sp>
          <p:nvSpPr>
            <p:cNvPr id="3108" name="Freeform 3107"/>
            <p:cNvSpPr/>
            <p:nvPr/>
          </p:nvSpPr>
          <p:spPr>
            <a:xfrm>
              <a:off x="4568129" y="3812627"/>
              <a:ext cx="1842016" cy="1749973"/>
            </a:xfrm>
            <a:custGeom>
              <a:avLst/>
              <a:gdLst>
                <a:gd name="connsiteX0" fmla="*/ 1786170 w 1907934"/>
                <a:gd name="connsiteY0" fmla="*/ 1749973 h 1749973"/>
                <a:gd name="connsiteX1" fmla="*/ 1754639 w 1907934"/>
                <a:gd name="connsiteY1" fmla="*/ 583324 h 1749973"/>
                <a:gd name="connsiteX2" fmla="*/ 272681 w 1907934"/>
                <a:gd name="connsiteY2" fmla="*/ 346842 h 1749973"/>
                <a:gd name="connsiteX3" fmla="*/ 4667 w 1907934"/>
                <a:gd name="connsiteY3" fmla="*/ 0 h 1749973"/>
                <a:gd name="connsiteX0" fmla="*/ 1788109 w 1910950"/>
                <a:gd name="connsiteY0" fmla="*/ 1749973 h 1749973"/>
                <a:gd name="connsiteX1" fmla="*/ 1756578 w 1910950"/>
                <a:gd name="connsiteY1" fmla="*/ 583324 h 1749973"/>
                <a:gd name="connsiteX2" fmla="*/ 258854 w 1910950"/>
                <a:gd name="connsiteY2" fmla="*/ 472967 h 1749973"/>
                <a:gd name="connsiteX3" fmla="*/ 6606 w 1910950"/>
                <a:gd name="connsiteY3" fmla="*/ 0 h 1749973"/>
                <a:gd name="connsiteX0" fmla="*/ 1785374 w 1842016"/>
                <a:gd name="connsiteY0" fmla="*/ 1749973 h 1749973"/>
                <a:gd name="connsiteX1" fmla="*/ 1596188 w 1842016"/>
                <a:gd name="connsiteY1" fmla="*/ 646386 h 1749973"/>
                <a:gd name="connsiteX2" fmla="*/ 256119 w 1842016"/>
                <a:gd name="connsiteY2" fmla="*/ 472967 h 1749973"/>
                <a:gd name="connsiteX3" fmla="*/ 3871 w 1842016"/>
                <a:gd name="connsiteY3" fmla="*/ 0 h 1749973"/>
              </a:gdLst>
              <a:ahLst/>
              <a:cxnLst>
                <a:cxn ang="0">
                  <a:pos x="connsiteX0" y="connsiteY0"/>
                </a:cxn>
                <a:cxn ang="0">
                  <a:pos x="connsiteX1" y="connsiteY1"/>
                </a:cxn>
                <a:cxn ang="0">
                  <a:pos x="connsiteX2" y="connsiteY2"/>
                </a:cxn>
                <a:cxn ang="0">
                  <a:pos x="connsiteX3" y="connsiteY3"/>
                </a:cxn>
              </a:cxnLst>
              <a:rect l="l" t="t" r="r" b="b"/>
              <a:pathLst>
                <a:path w="1842016" h="1749973">
                  <a:moveTo>
                    <a:pt x="1785374" y="1749973"/>
                  </a:moveTo>
                  <a:cubicBezTo>
                    <a:pt x="1895732" y="1283576"/>
                    <a:pt x="1851064" y="859220"/>
                    <a:pt x="1596188" y="646386"/>
                  </a:cubicBezTo>
                  <a:cubicBezTo>
                    <a:pt x="1341312" y="433552"/>
                    <a:pt x="521505" y="580698"/>
                    <a:pt x="256119" y="472967"/>
                  </a:cubicBezTo>
                  <a:cubicBezTo>
                    <a:pt x="-9267" y="365236"/>
                    <a:pt x="-7953" y="124810"/>
                    <a:pt x="3871" y="0"/>
                  </a:cubicBezTo>
                </a:path>
              </a:pathLst>
            </a:custGeom>
            <a:noFill/>
            <a:ln w="50800">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09" name="Freeform 3108"/>
            <p:cNvSpPr/>
            <p:nvPr/>
          </p:nvSpPr>
          <p:spPr>
            <a:xfrm>
              <a:off x="4572001" y="4042980"/>
              <a:ext cx="1896094" cy="1519620"/>
            </a:xfrm>
            <a:custGeom>
              <a:avLst/>
              <a:gdLst>
                <a:gd name="connsiteX0" fmla="*/ 1781503 w 1781503"/>
                <a:gd name="connsiteY0" fmla="*/ 1537611 h 1537611"/>
                <a:gd name="connsiteX1" fmla="*/ 1529255 w 1781503"/>
                <a:gd name="connsiteY1" fmla="*/ 8355 h 1537611"/>
                <a:gd name="connsiteX2" fmla="*/ 331076 w 1781503"/>
                <a:gd name="connsiteY2" fmla="*/ 906990 h 1537611"/>
                <a:gd name="connsiteX3" fmla="*/ 0 w 1781503"/>
                <a:gd name="connsiteY3" fmla="*/ 512852 h 1537611"/>
                <a:gd name="connsiteX4" fmla="*/ 0 w 1781503"/>
                <a:gd name="connsiteY4" fmla="*/ 512852 h 1537611"/>
                <a:gd name="connsiteX0" fmla="*/ 1781503 w 1833562"/>
                <a:gd name="connsiteY0" fmla="*/ 1521959 h 1521959"/>
                <a:gd name="connsiteX1" fmla="*/ 1702676 w 1833562"/>
                <a:gd name="connsiteY1" fmla="*/ 8468 h 1521959"/>
                <a:gd name="connsiteX2" fmla="*/ 331076 w 1833562"/>
                <a:gd name="connsiteY2" fmla="*/ 891338 h 1521959"/>
                <a:gd name="connsiteX3" fmla="*/ 0 w 1833562"/>
                <a:gd name="connsiteY3" fmla="*/ 497200 h 1521959"/>
                <a:gd name="connsiteX4" fmla="*/ 0 w 1833562"/>
                <a:gd name="connsiteY4" fmla="*/ 497200 h 1521959"/>
                <a:gd name="connsiteX0" fmla="*/ 1860331 w 1876348"/>
                <a:gd name="connsiteY0" fmla="*/ 1505813 h 1505813"/>
                <a:gd name="connsiteX1" fmla="*/ 1702676 w 1876348"/>
                <a:gd name="connsiteY1" fmla="*/ 8087 h 1505813"/>
                <a:gd name="connsiteX2" fmla="*/ 331076 w 1876348"/>
                <a:gd name="connsiteY2" fmla="*/ 890957 h 1505813"/>
                <a:gd name="connsiteX3" fmla="*/ 0 w 1876348"/>
                <a:gd name="connsiteY3" fmla="*/ 496819 h 1505813"/>
                <a:gd name="connsiteX4" fmla="*/ 0 w 1876348"/>
                <a:gd name="connsiteY4" fmla="*/ 496819 h 1505813"/>
                <a:gd name="connsiteX0" fmla="*/ 1828800 w 1857377"/>
                <a:gd name="connsiteY0" fmla="*/ 1521958 h 1521958"/>
                <a:gd name="connsiteX1" fmla="*/ 1702676 w 1857377"/>
                <a:gd name="connsiteY1" fmla="*/ 8467 h 1521958"/>
                <a:gd name="connsiteX2" fmla="*/ 331076 w 1857377"/>
                <a:gd name="connsiteY2" fmla="*/ 891337 h 1521958"/>
                <a:gd name="connsiteX3" fmla="*/ 0 w 1857377"/>
                <a:gd name="connsiteY3" fmla="*/ 497199 h 1521958"/>
                <a:gd name="connsiteX4" fmla="*/ 0 w 1857377"/>
                <a:gd name="connsiteY4" fmla="*/ 497199 h 1521958"/>
                <a:gd name="connsiteX0" fmla="*/ 1828800 w 1895263"/>
                <a:gd name="connsiteY0" fmla="*/ 1521958 h 1521958"/>
                <a:gd name="connsiteX1" fmla="*/ 1702676 w 1895263"/>
                <a:gd name="connsiteY1" fmla="*/ 8467 h 1521958"/>
                <a:gd name="connsiteX2" fmla="*/ 331076 w 1895263"/>
                <a:gd name="connsiteY2" fmla="*/ 891337 h 1521958"/>
                <a:gd name="connsiteX3" fmla="*/ 0 w 1895263"/>
                <a:gd name="connsiteY3" fmla="*/ 497199 h 1521958"/>
                <a:gd name="connsiteX4" fmla="*/ 0 w 1895263"/>
                <a:gd name="connsiteY4" fmla="*/ 497199 h 1521958"/>
                <a:gd name="connsiteX0" fmla="*/ 1828800 w 1896094"/>
                <a:gd name="connsiteY0" fmla="*/ 1519620 h 1519620"/>
                <a:gd name="connsiteX1" fmla="*/ 1702676 w 1896094"/>
                <a:gd name="connsiteY1" fmla="*/ 6129 h 1519620"/>
                <a:gd name="connsiteX2" fmla="*/ 315310 w 1896094"/>
                <a:gd name="connsiteY2" fmla="*/ 967826 h 1519620"/>
                <a:gd name="connsiteX3" fmla="*/ 0 w 1896094"/>
                <a:gd name="connsiteY3" fmla="*/ 494861 h 1519620"/>
                <a:gd name="connsiteX4" fmla="*/ 0 w 1896094"/>
                <a:gd name="connsiteY4" fmla="*/ 494861 h 1519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6094" h="1519620">
                  <a:moveTo>
                    <a:pt x="1828800" y="1519620"/>
                  </a:moveTo>
                  <a:cubicBezTo>
                    <a:pt x="1918139" y="776012"/>
                    <a:pt x="1954924" y="98095"/>
                    <a:pt x="1702676" y="6129"/>
                  </a:cubicBezTo>
                  <a:cubicBezTo>
                    <a:pt x="1450428" y="-85837"/>
                    <a:pt x="599089" y="886371"/>
                    <a:pt x="315310" y="967826"/>
                  </a:cubicBezTo>
                  <a:cubicBezTo>
                    <a:pt x="31531" y="1049281"/>
                    <a:pt x="52552" y="573689"/>
                    <a:pt x="0" y="494861"/>
                  </a:cubicBezTo>
                  <a:lnTo>
                    <a:pt x="0" y="494861"/>
                  </a:lnTo>
                </a:path>
              </a:pathLst>
            </a:custGeom>
            <a:noFill/>
            <a:ln w="50800">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260548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Audio Amplifier &amp; Speaker</a:t>
            </a:r>
            <a:endParaRPr lang="en-GB" sz="4800" dirty="0"/>
          </a:p>
        </p:txBody>
      </p:sp>
      <p:sp>
        <p:nvSpPr>
          <p:cNvPr id="8" name="TextBox 7"/>
          <p:cNvSpPr txBox="1"/>
          <p:nvPr/>
        </p:nvSpPr>
        <p:spPr>
          <a:xfrm>
            <a:off x="266700" y="3352800"/>
            <a:ext cx="6286500" cy="28956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The output of a simple radio maybe an audio amplifier (for just the low frequency audio signal) and a loudspeaker, headphones or an output to a </a:t>
            </a:r>
            <a:r>
              <a:rPr lang="en-GB" sz="2400" dirty="0" err="1"/>
              <a:t>HiFi</a:t>
            </a:r>
            <a:r>
              <a:rPr lang="en-GB" sz="2400" dirty="0"/>
              <a:t> unit.</a:t>
            </a:r>
          </a:p>
          <a:p>
            <a:pPr marL="342900" indent="-342900">
              <a:spcAft>
                <a:spcPts val="1200"/>
              </a:spcAft>
              <a:buFont typeface="Arial" panose="020B0604020202020204" pitchFamily="34" charset="0"/>
              <a:buChar char="•"/>
            </a:pPr>
            <a:r>
              <a:rPr lang="en-GB" sz="2400" dirty="0"/>
              <a:t>Other types of radio might have an output that controls servos or connects to a computer.</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 y="1942624"/>
            <a:ext cx="7200900" cy="1269159"/>
          </a:xfrm>
          <a:prstGeom prst="rect">
            <a:avLst/>
          </a:prstGeom>
        </p:spPr>
      </p:pic>
      <p:sp>
        <p:nvSpPr>
          <p:cNvPr id="9" name="Rectangle 8"/>
          <p:cNvSpPr/>
          <p:nvPr/>
        </p:nvSpPr>
        <p:spPr>
          <a:xfrm>
            <a:off x="7620000" y="1942624"/>
            <a:ext cx="1295400" cy="12691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A </a:t>
            </a:r>
            <a:r>
              <a:rPr lang="en-GB" sz="1600" dirty="0" err="1"/>
              <a:t>HiFi</a:t>
            </a:r>
            <a:r>
              <a:rPr lang="en-GB" sz="1600" dirty="0"/>
              <a:t> radio receiver outputs to a </a:t>
            </a:r>
            <a:r>
              <a:rPr lang="en-GB" sz="1600" dirty="0" err="1"/>
              <a:t>HiFi</a:t>
            </a:r>
            <a:r>
              <a:rPr lang="en-GB" sz="1600" dirty="0"/>
              <a:t> system</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56587" y="3352800"/>
            <a:ext cx="2158813" cy="2199290"/>
          </a:xfrm>
          <a:prstGeom prst="rect">
            <a:avLst/>
          </a:prstGeom>
        </p:spPr>
      </p:pic>
      <p:sp>
        <p:nvSpPr>
          <p:cNvPr id="11" name="Rectangle 10"/>
          <p:cNvSpPr/>
          <p:nvPr/>
        </p:nvSpPr>
        <p:spPr>
          <a:xfrm>
            <a:off x="5562600" y="5617780"/>
            <a:ext cx="3352800" cy="1164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The receiver for a radio control system is similar to a domestic receiver.</a:t>
            </a:r>
          </a:p>
          <a:p>
            <a:pPr algn="ctr"/>
            <a:r>
              <a:rPr lang="en-GB" sz="1600" dirty="0"/>
              <a:t>However, the demodulator’s output is used to drive servos </a:t>
            </a:r>
          </a:p>
        </p:txBody>
      </p:sp>
    </p:spTree>
    <p:extLst>
      <p:ext uri="{BB962C8B-B14F-4D97-AF65-F5344CB8AC3E}">
        <p14:creationId xmlns:p14="http://schemas.microsoft.com/office/powerpoint/2010/main" val="66673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A.M. versus F.M.</a:t>
            </a:r>
            <a:endParaRPr lang="en-GB" sz="4800" dirty="0"/>
          </a:p>
        </p:txBody>
      </p:sp>
      <p:graphicFrame>
        <p:nvGraphicFramePr>
          <p:cNvPr id="2" name="Table 1"/>
          <p:cNvGraphicFramePr>
            <a:graphicFrameLocks noGrp="1"/>
          </p:cNvGraphicFramePr>
          <p:nvPr>
            <p:extLst>
              <p:ext uri="{D42A27DB-BD31-4B8C-83A1-F6EECF244321}">
                <p14:modId xmlns:p14="http://schemas.microsoft.com/office/powerpoint/2010/main" val="3975561476"/>
              </p:ext>
            </p:extLst>
          </p:nvPr>
        </p:nvGraphicFramePr>
        <p:xfrm>
          <a:off x="304800" y="1905000"/>
          <a:ext cx="8610600" cy="4778829"/>
        </p:xfrm>
        <a:graphic>
          <a:graphicData uri="http://schemas.openxmlformats.org/drawingml/2006/table">
            <a:tbl>
              <a:tblPr firstRow="1" bandRow="1">
                <a:tableStyleId>{5C22544A-7EE6-4342-B048-85BDC9FD1C3A}</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664029">
                <a:tc>
                  <a:txBody>
                    <a:bodyPr/>
                    <a:lstStyle/>
                    <a:p>
                      <a:pPr algn="ctr"/>
                      <a:r>
                        <a:rPr lang="en-GB" sz="2400" dirty="0"/>
                        <a:t>Amplitude Modulation (A.M.)</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t>Frequency Modulation (F.M.)</a:t>
                      </a:r>
                    </a:p>
                  </a:txBody>
                  <a:tcPr anchor="ctr"/>
                </a:tc>
                <a:extLst>
                  <a:ext uri="{0D108BD9-81ED-4DB2-BD59-A6C34878D82A}">
                    <a16:rowId xmlns:a16="http://schemas.microsoft.com/office/drawing/2014/main" val="10000"/>
                  </a:ext>
                </a:extLst>
              </a:tr>
              <a:tr h="6640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Poor:</a:t>
                      </a:r>
                      <a:r>
                        <a:rPr lang="en-GB" sz="2000" dirty="0"/>
                        <a:t> Very prone to interference (from electrical appliances</a:t>
                      </a:r>
                      <a:r>
                        <a:rPr lang="en-GB" sz="2000" baseline="0" dirty="0"/>
                        <a:t> </a:t>
                      </a:r>
                      <a:r>
                        <a:rPr lang="en-GB" sz="2000" baseline="0" dirty="0" err="1"/>
                        <a:t>etc</a:t>
                      </a:r>
                      <a:r>
                        <a:rPr lang="en-GB" sz="2000" baseline="0" dirty="0"/>
                        <a:t>)</a:t>
                      </a:r>
                      <a:endParaRPr lang="en-GB" sz="2000" dirty="0"/>
                    </a:p>
                  </a:txBody>
                  <a:tcPr/>
                </a:tc>
                <a:tc>
                  <a:txBody>
                    <a:bodyPr/>
                    <a:lstStyle/>
                    <a:p>
                      <a:r>
                        <a:rPr lang="en-GB" sz="2000" b="1" dirty="0"/>
                        <a:t>Good:</a:t>
                      </a:r>
                      <a:r>
                        <a:rPr lang="en-GB" sz="2000" dirty="0"/>
                        <a:t> Very little interference from environment</a:t>
                      </a:r>
                    </a:p>
                  </a:txBody>
                  <a:tcPr/>
                </a:tc>
                <a:extLst>
                  <a:ext uri="{0D108BD9-81ED-4DB2-BD59-A6C34878D82A}">
                    <a16:rowId xmlns:a16="http://schemas.microsoft.com/office/drawing/2014/main" val="10001"/>
                  </a:ext>
                </a:extLst>
              </a:tr>
              <a:tr h="664029">
                <a:tc>
                  <a:txBody>
                    <a:bodyPr/>
                    <a:lstStyle/>
                    <a:p>
                      <a:r>
                        <a:rPr lang="en-GB" sz="2000" b="1" dirty="0"/>
                        <a:t>Good:</a:t>
                      </a:r>
                      <a:r>
                        <a:rPr lang="en-GB" sz="2000" baseline="0" dirty="0"/>
                        <a:t> Can be a very simple receiver circuit needing only a few components</a:t>
                      </a:r>
                      <a:endParaRPr lang="en-GB" sz="2000" dirty="0"/>
                    </a:p>
                  </a:txBody>
                  <a:tcPr/>
                </a:tc>
                <a:tc>
                  <a:txBody>
                    <a:bodyPr/>
                    <a:lstStyle/>
                    <a:p>
                      <a:r>
                        <a:rPr lang="en-GB" sz="2000" b="1" dirty="0"/>
                        <a:t>Good:</a:t>
                      </a:r>
                      <a:r>
                        <a:rPr lang="en-GB" sz="2000" b="0" baseline="0" dirty="0"/>
                        <a:t> Can receive high quality stereo audio signals (e.g. radio 1)</a:t>
                      </a:r>
                      <a:endParaRPr lang="en-GB" sz="2000" dirty="0"/>
                    </a:p>
                  </a:txBody>
                  <a:tcPr/>
                </a:tc>
                <a:extLst>
                  <a:ext uri="{0D108BD9-81ED-4DB2-BD59-A6C34878D82A}">
                    <a16:rowId xmlns:a16="http://schemas.microsoft.com/office/drawing/2014/main" val="10002"/>
                  </a:ext>
                </a:extLst>
              </a:tr>
              <a:tr h="6640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Good</a:t>
                      </a:r>
                      <a:r>
                        <a:rPr lang="en-GB" sz="2000" dirty="0"/>
                        <a:t>: Easy</a:t>
                      </a:r>
                      <a:r>
                        <a:rPr lang="en-GB" sz="2000" baseline="0" dirty="0"/>
                        <a:t> to modulate and demodulate.</a:t>
                      </a:r>
                      <a:endParaRPr lang="en-GB" sz="2000" dirty="0"/>
                    </a:p>
                  </a:txBody>
                  <a:tcPr/>
                </a:tc>
                <a:tc>
                  <a:txBody>
                    <a:bodyPr/>
                    <a:lstStyle/>
                    <a:p>
                      <a:r>
                        <a:rPr lang="en-GB" sz="2000" b="1" dirty="0"/>
                        <a:t>Poor:</a:t>
                      </a:r>
                      <a:r>
                        <a:rPr lang="en-GB" sz="2000" dirty="0"/>
                        <a:t> Range can be limited to line of sight of transmitter</a:t>
                      </a:r>
                    </a:p>
                  </a:txBody>
                  <a:tcPr/>
                </a:tc>
                <a:extLst>
                  <a:ext uri="{0D108BD9-81ED-4DB2-BD59-A6C34878D82A}">
                    <a16:rowId xmlns:a16="http://schemas.microsoft.com/office/drawing/2014/main" val="10003"/>
                  </a:ext>
                </a:extLst>
              </a:tr>
              <a:tr h="664029">
                <a:tc>
                  <a:txBody>
                    <a:bodyPr/>
                    <a:lstStyle/>
                    <a:p>
                      <a:r>
                        <a:rPr lang="en-GB" sz="2000" b="1" dirty="0"/>
                        <a:t>Poor:</a:t>
                      </a:r>
                      <a:r>
                        <a:rPr lang="en-GB" sz="2000" baseline="0" dirty="0"/>
                        <a:t> Tends to use low frequency/long wavelength carrier resulting in low quality audio signal (often in mono)</a:t>
                      </a:r>
                      <a:endParaRPr lang="en-GB" sz="2000" dirty="0"/>
                    </a:p>
                  </a:txBody>
                  <a:tcPr/>
                </a:tc>
                <a:tc rowSpan="2">
                  <a:txBody>
                    <a:bodyPr/>
                    <a:lstStyle/>
                    <a:p>
                      <a:r>
                        <a:rPr lang="en-GB" sz="2000" b="1" dirty="0"/>
                        <a:t>Note</a:t>
                      </a:r>
                      <a:r>
                        <a:rPr lang="en-GB" sz="2000" dirty="0"/>
                        <a:t>:</a:t>
                      </a:r>
                      <a:r>
                        <a:rPr lang="en-GB" sz="2000" baseline="0" dirty="0"/>
                        <a:t> F.M. tends to use a high frequency carrier and therefore can carry more data / better quality audio. However, the short wavelength of the carrier limits diffraction and so radio shadows can occur behind hills etc.</a:t>
                      </a:r>
                      <a:endParaRPr lang="en-GB" sz="2000" dirty="0"/>
                    </a:p>
                  </a:txBody>
                  <a:tcPr>
                    <a:solidFill>
                      <a:schemeClr val="accent4">
                        <a:lumMod val="40000"/>
                        <a:lumOff val="60000"/>
                      </a:schemeClr>
                    </a:solidFill>
                  </a:tcPr>
                </a:tc>
                <a:extLst>
                  <a:ext uri="{0D108BD9-81ED-4DB2-BD59-A6C34878D82A}">
                    <a16:rowId xmlns:a16="http://schemas.microsoft.com/office/drawing/2014/main" val="10004"/>
                  </a:ext>
                </a:extLst>
              </a:tr>
              <a:tr h="664029">
                <a:tc>
                  <a:txBody>
                    <a:bodyPr/>
                    <a:lstStyle/>
                    <a:p>
                      <a:r>
                        <a:rPr lang="en-GB" sz="2000" b="1" dirty="0"/>
                        <a:t>Good:</a:t>
                      </a:r>
                      <a:r>
                        <a:rPr lang="en-GB" sz="2000" dirty="0"/>
                        <a:t> Long</a:t>
                      </a:r>
                      <a:r>
                        <a:rPr lang="en-GB" sz="2000" baseline="0" dirty="0"/>
                        <a:t> wavelength carrier has good range and diffracts around landscape for better reception.</a:t>
                      </a:r>
                      <a:endParaRPr lang="en-GB" sz="2000" dirty="0"/>
                    </a:p>
                  </a:txBody>
                  <a:tcPr/>
                </a:tc>
                <a:tc vMerge="1">
                  <a:txBody>
                    <a:bodyPr/>
                    <a:lstStyle/>
                    <a:p>
                      <a:endParaRPr lang="en-GB" sz="20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51685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304800" y="1905000"/>
            <a:ext cx="8532000" cy="4953000"/>
          </a:xfrm>
          <a:prstGeom prst="rect">
            <a:avLst/>
          </a:prstGeom>
          <a:noFill/>
        </p:spPr>
        <p:txBody>
          <a:bodyPr wrap="square" rtlCol="0">
            <a:normAutofit fontScale="92500" lnSpcReduction="10000"/>
          </a:bodyPr>
          <a:lstStyle/>
          <a:p>
            <a:pPr marL="342900" indent="-342900">
              <a:spcAft>
                <a:spcPts val="600"/>
              </a:spcAft>
              <a:buFont typeface="Arial" pitchFamily="34" charset="0"/>
              <a:buChar char="•"/>
            </a:pPr>
            <a:r>
              <a:rPr lang="en-GB" sz="2400" dirty="0"/>
              <a:t>The </a:t>
            </a:r>
            <a:r>
              <a:rPr lang="en-GB" sz="2400" b="1" dirty="0"/>
              <a:t>aerial</a:t>
            </a:r>
            <a:r>
              <a:rPr lang="en-GB" sz="2400" dirty="0"/>
              <a:t> receives radio waves of all frequencies and generates a very small high frequency alternating electrical current</a:t>
            </a:r>
          </a:p>
          <a:p>
            <a:pPr marL="342900" indent="-342900">
              <a:spcAft>
                <a:spcPts val="600"/>
              </a:spcAft>
              <a:buFont typeface="Arial" pitchFamily="34" charset="0"/>
              <a:buChar char="•"/>
            </a:pPr>
            <a:r>
              <a:rPr lang="en-GB" sz="2400" dirty="0"/>
              <a:t>The frequency of a particular radio signal is fixed and is called the </a:t>
            </a:r>
            <a:r>
              <a:rPr lang="en-GB" sz="2400" b="1" dirty="0"/>
              <a:t>carrier</a:t>
            </a:r>
            <a:r>
              <a:rPr lang="en-GB" sz="2400" dirty="0"/>
              <a:t> frequency</a:t>
            </a:r>
          </a:p>
          <a:p>
            <a:pPr marL="342900" indent="-342900">
              <a:spcAft>
                <a:spcPts val="600"/>
              </a:spcAft>
              <a:buFont typeface="Arial" pitchFamily="34" charset="0"/>
              <a:buChar char="•"/>
            </a:pPr>
            <a:r>
              <a:rPr lang="en-GB" sz="2400" dirty="0"/>
              <a:t>The </a:t>
            </a:r>
            <a:r>
              <a:rPr lang="en-GB" sz="2400" b="1" dirty="0"/>
              <a:t>tuned circuit </a:t>
            </a:r>
            <a:r>
              <a:rPr lang="en-GB" sz="2400" dirty="0"/>
              <a:t>selects one carrier frequency from all those received by the aerial</a:t>
            </a:r>
          </a:p>
          <a:p>
            <a:pPr marL="342900" indent="-342900">
              <a:spcAft>
                <a:spcPts val="600"/>
              </a:spcAft>
              <a:buFont typeface="Arial" pitchFamily="34" charset="0"/>
              <a:buChar char="•"/>
            </a:pPr>
            <a:r>
              <a:rPr lang="en-GB" sz="2400" dirty="0"/>
              <a:t>The </a:t>
            </a:r>
            <a:r>
              <a:rPr lang="en-GB" sz="2400" b="1" dirty="0"/>
              <a:t>demodulator</a:t>
            </a:r>
            <a:r>
              <a:rPr lang="en-GB" sz="2400" dirty="0"/>
              <a:t> extracts the data / audio signal from the carrier wave (and discards the carrier wave)</a:t>
            </a:r>
          </a:p>
          <a:p>
            <a:pPr marL="342900" indent="-342900">
              <a:spcAft>
                <a:spcPts val="600"/>
              </a:spcAft>
              <a:buFont typeface="Arial" pitchFamily="34" charset="0"/>
              <a:buChar char="•"/>
            </a:pPr>
            <a:r>
              <a:rPr lang="en-GB" sz="2400" dirty="0"/>
              <a:t>The audio frequency </a:t>
            </a:r>
            <a:r>
              <a:rPr lang="en-GB" sz="2400" b="1" dirty="0"/>
              <a:t>amplifier</a:t>
            </a:r>
            <a:r>
              <a:rPr lang="en-GB" sz="2400" dirty="0"/>
              <a:t> and </a:t>
            </a:r>
            <a:r>
              <a:rPr lang="en-GB" sz="2400" b="1" dirty="0"/>
              <a:t>loudspeaker</a:t>
            </a:r>
            <a:r>
              <a:rPr lang="en-GB" sz="2400" dirty="0"/>
              <a:t> process the demodulated signal to produce sound</a:t>
            </a:r>
          </a:p>
          <a:p>
            <a:pPr marL="342900" indent="-342900">
              <a:spcAft>
                <a:spcPts val="600"/>
              </a:spcAft>
              <a:buFont typeface="Arial" pitchFamily="34" charset="0"/>
              <a:buChar char="•"/>
            </a:pPr>
            <a:r>
              <a:rPr lang="en-GB" sz="2400" dirty="0"/>
              <a:t>The modulation can be either A.M. or F.M.</a:t>
            </a:r>
          </a:p>
          <a:p>
            <a:pPr marL="342900" indent="-342900">
              <a:spcAft>
                <a:spcPts val="600"/>
              </a:spcAft>
              <a:buFont typeface="Arial" pitchFamily="34" charset="0"/>
              <a:buChar char="•"/>
            </a:pPr>
            <a:r>
              <a:rPr lang="en-GB" sz="2400" b="1" dirty="0"/>
              <a:t>Amplitude Modulation</a:t>
            </a:r>
            <a:r>
              <a:rPr lang="en-GB" sz="2400" dirty="0"/>
              <a:t> (A.M.) is prone to interference and low quality</a:t>
            </a:r>
          </a:p>
          <a:p>
            <a:pPr marL="342900" indent="-342900">
              <a:spcAft>
                <a:spcPts val="600"/>
              </a:spcAft>
              <a:buFont typeface="Arial" pitchFamily="34" charset="0"/>
              <a:buChar char="•"/>
            </a:pPr>
            <a:r>
              <a:rPr lang="en-GB" sz="2400" b="1" dirty="0"/>
              <a:t>Frequency Modulation</a:t>
            </a:r>
            <a:r>
              <a:rPr lang="en-GB" sz="2400" dirty="0"/>
              <a:t> (F.M.) is not easily affected by interference and is of a high quality</a:t>
            </a:r>
          </a:p>
        </p:txBody>
      </p:sp>
    </p:spTree>
    <p:extLst>
      <p:ext uri="{BB962C8B-B14F-4D97-AF65-F5344CB8AC3E}">
        <p14:creationId xmlns:p14="http://schemas.microsoft.com/office/powerpoint/2010/main" val="585323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304800" y="1981200"/>
            <a:ext cx="8532000" cy="4608000"/>
          </a:xfrm>
          <a:prstGeom prst="rect">
            <a:avLst/>
          </a:prstGeom>
          <a:noFill/>
        </p:spPr>
        <p:txBody>
          <a:bodyPr wrap="square" rtlCol="0">
            <a:normAutofit/>
          </a:bodyPr>
          <a:lstStyle/>
          <a:p>
            <a:pPr marL="457200" indent="-457200">
              <a:spcAft>
                <a:spcPts val="1200"/>
              </a:spcAft>
              <a:buFont typeface="+mj-lt"/>
              <a:buAutoNum type="arabicPeriod"/>
            </a:pPr>
            <a:r>
              <a:rPr lang="en-GB" sz="2400" dirty="0"/>
              <a:t>What do A.M. and F.M. stand for?</a:t>
            </a:r>
          </a:p>
          <a:p>
            <a:pPr marL="457200" indent="-457200">
              <a:spcAft>
                <a:spcPts val="1200"/>
              </a:spcAft>
              <a:buFont typeface="+mj-lt"/>
              <a:buAutoNum type="arabicPeriod"/>
            </a:pPr>
            <a:r>
              <a:rPr lang="en-GB" sz="2400" dirty="0"/>
              <a:t>What is the purpose of the aerial?</a:t>
            </a:r>
          </a:p>
          <a:p>
            <a:pPr marL="457200" indent="-457200">
              <a:spcAft>
                <a:spcPts val="1200"/>
              </a:spcAft>
              <a:buFont typeface="+mj-lt"/>
              <a:buAutoNum type="arabicPeriod"/>
            </a:pPr>
            <a:r>
              <a:rPr lang="en-GB" sz="2400" dirty="0"/>
              <a:t>What is the purpose of the tuned circuit?</a:t>
            </a:r>
          </a:p>
          <a:p>
            <a:pPr marL="457200" indent="-457200">
              <a:spcAft>
                <a:spcPts val="1200"/>
              </a:spcAft>
              <a:buFont typeface="+mj-lt"/>
              <a:buAutoNum type="arabicPeriod"/>
            </a:pPr>
            <a:r>
              <a:rPr lang="en-GB" sz="2400" dirty="0"/>
              <a:t>What is the purpose of the demodulator?</a:t>
            </a:r>
          </a:p>
          <a:p>
            <a:pPr marL="457200" indent="-457200">
              <a:spcAft>
                <a:spcPts val="1200"/>
              </a:spcAft>
              <a:buFont typeface="+mj-lt"/>
              <a:buAutoNum type="arabicPeriod"/>
            </a:pPr>
            <a:r>
              <a:rPr lang="en-GB" sz="2400" dirty="0"/>
              <a:t>What is meant by sensitivity?</a:t>
            </a:r>
          </a:p>
          <a:p>
            <a:pPr marL="457200" indent="-457200">
              <a:spcAft>
                <a:spcPts val="1200"/>
              </a:spcAft>
              <a:buFont typeface="+mj-lt"/>
              <a:buAutoNum type="arabicPeriod"/>
            </a:pPr>
            <a:r>
              <a:rPr lang="en-GB" sz="2400" dirty="0"/>
              <a:t>What is meant by selectivity?</a:t>
            </a:r>
          </a:p>
          <a:p>
            <a:pPr marL="457200" indent="-457200">
              <a:spcAft>
                <a:spcPts val="1200"/>
              </a:spcAft>
              <a:buFont typeface="+mj-lt"/>
              <a:buAutoNum type="arabicPeriod"/>
            </a:pPr>
            <a:r>
              <a:rPr lang="en-GB" sz="2400" dirty="0"/>
              <a:t>What is the main disadvantage of A.M.?</a:t>
            </a:r>
          </a:p>
          <a:p>
            <a:pPr marL="457200" indent="-457200">
              <a:spcAft>
                <a:spcPts val="1200"/>
              </a:spcAft>
              <a:buFont typeface="+mj-lt"/>
              <a:buAutoNum type="arabicPeriod"/>
            </a:pPr>
            <a:r>
              <a:rPr lang="en-GB" sz="2400" dirty="0"/>
              <a:t>Is A.M. or F.M. used for high quality broadcasts?</a:t>
            </a:r>
          </a:p>
        </p:txBody>
      </p:sp>
    </p:spTree>
    <p:extLst>
      <p:ext uri="{BB962C8B-B14F-4D97-AF65-F5344CB8AC3E}">
        <p14:creationId xmlns:p14="http://schemas.microsoft.com/office/powerpoint/2010/main" val="3244617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304800" y="1981200"/>
            <a:ext cx="8532000" cy="4876800"/>
          </a:xfrm>
          <a:prstGeom prst="rect">
            <a:avLst/>
          </a:prstGeom>
          <a:noFill/>
        </p:spPr>
        <p:txBody>
          <a:bodyPr wrap="square" rtlCol="0">
            <a:normAutofit fontScale="92500" lnSpcReduction="10000"/>
          </a:bodyPr>
          <a:lstStyle/>
          <a:p>
            <a:pPr marL="457200" indent="-457200">
              <a:spcAft>
                <a:spcPts val="1200"/>
              </a:spcAft>
              <a:buFont typeface="+mj-lt"/>
              <a:buAutoNum type="arabicPeriod"/>
            </a:pPr>
            <a:r>
              <a:rPr lang="en-GB" sz="2400" dirty="0"/>
              <a:t>Amplitude Modulation and Frequency Modulation</a:t>
            </a:r>
          </a:p>
          <a:p>
            <a:pPr marL="457200" indent="-457200">
              <a:spcAft>
                <a:spcPts val="1200"/>
              </a:spcAft>
              <a:buFont typeface="+mj-lt"/>
              <a:buAutoNum type="arabicPeriod"/>
            </a:pPr>
            <a:r>
              <a:rPr lang="en-GB" sz="2400" dirty="0"/>
              <a:t>The aerial converts the electromagnetic radio waves into small </a:t>
            </a:r>
            <a:r>
              <a:rPr lang="en-GB" sz="2400" dirty="0" err="1"/>
              <a:t>a.c</a:t>
            </a:r>
            <a:r>
              <a:rPr lang="en-GB" sz="2400" dirty="0"/>
              <a:t>. electrical signals</a:t>
            </a:r>
          </a:p>
          <a:p>
            <a:pPr marL="457200" indent="-457200">
              <a:spcAft>
                <a:spcPts val="1200"/>
              </a:spcAft>
              <a:buFont typeface="+mj-lt"/>
              <a:buAutoNum type="arabicPeriod"/>
            </a:pPr>
            <a:r>
              <a:rPr lang="en-GB" sz="2400" dirty="0"/>
              <a:t>The tuned circuit selects one carrier frequency from all those detected by the aerial</a:t>
            </a:r>
          </a:p>
          <a:p>
            <a:pPr marL="457200" indent="-457200">
              <a:spcAft>
                <a:spcPts val="1200"/>
              </a:spcAft>
              <a:buFont typeface="+mj-lt"/>
              <a:buAutoNum type="arabicPeriod"/>
            </a:pPr>
            <a:r>
              <a:rPr lang="en-GB" sz="2400" dirty="0"/>
              <a:t>The demodulator separates the audio signal from the carrier</a:t>
            </a:r>
          </a:p>
          <a:p>
            <a:pPr marL="457200" indent="-457200">
              <a:spcAft>
                <a:spcPts val="1200"/>
              </a:spcAft>
              <a:buFont typeface="+mj-lt"/>
              <a:buAutoNum type="arabicPeriod"/>
            </a:pPr>
            <a:r>
              <a:rPr lang="en-GB" sz="2400" dirty="0"/>
              <a:t>Sensitivity is a measure of how well a radio receiver detects a weak radio signal against the background noise.</a:t>
            </a:r>
          </a:p>
          <a:p>
            <a:pPr marL="457200" indent="-457200">
              <a:spcAft>
                <a:spcPts val="1200"/>
              </a:spcAft>
              <a:buFont typeface="+mj-lt"/>
              <a:buAutoNum type="arabicPeriod"/>
            </a:pPr>
            <a:r>
              <a:rPr lang="en-GB" sz="2400" dirty="0"/>
              <a:t>Selectivity is how well a radio receiver can distinguish two carrier waves with very similar frequencies</a:t>
            </a:r>
          </a:p>
          <a:p>
            <a:pPr marL="457200" indent="-457200">
              <a:spcAft>
                <a:spcPts val="1200"/>
              </a:spcAft>
              <a:buFont typeface="+mj-lt"/>
              <a:buAutoNum type="arabicPeriod"/>
            </a:pPr>
            <a:r>
              <a:rPr lang="en-GB" sz="2400" dirty="0"/>
              <a:t>A.M. is very prone to interference from the environment</a:t>
            </a:r>
          </a:p>
          <a:p>
            <a:pPr marL="457200" indent="-457200">
              <a:spcAft>
                <a:spcPts val="1200"/>
              </a:spcAft>
              <a:buFont typeface="+mj-lt"/>
              <a:buAutoNum type="arabicPeriod"/>
            </a:pPr>
            <a:r>
              <a:rPr lang="en-GB" sz="2400" dirty="0"/>
              <a:t>F.M. … it is much better</a:t>
            </a:r>
          </a:p>
        </p:txBody>
      </p:sp>
    </p:spTree>
    <p:extLst>
      <p:ext uri="{BB962C8B-B14F-4D97-AF65-F5344CB8AC3E}">
        <p14:creationId xmlns:p14="http://schemas.microsoft.com/office/powerpoint/2010/main" val="42029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Overview</a:t>
            </a:r>
            <a:endParaRPr lang="en-GB" sz="4800" dirty="0"/>
          </a:p>
        </p:txBody>
      </p:sp>
      <p:sp>
        <p:nvSpPr>
          <p:cNvPr id="8" name="TextBox 7"/>
          <p:cNvSpPr txBox="1"/>
          <p:nvPr/>
        </p:nvSpPr>
        <p:spPr>
          <a:xfrm>
            <a:off x="3276600" y="1981200"/>
            <a:ext cx="5638800" cy="35814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Information can be transmitted using radio waves. The radio waves travel at the speed of light and diffract around objects so that they can be received almost everywhere.</a:t>
            </a:r>
          </a:p>
          <a:p>
            <a:pPr marL="342900" indent="-342900">
              <a:spcAft>
                <a:spcPts val="1200"/>
              </a:spcAft>
              <a:buFont typeface="Arial" panose="020B0604020202020204" pitchFamily="34" charset="0"/>
              <a:buChar char="•"/>
            </a:pPr>
            <a:r>
              <a:rPr lang="en-GB" sz="2400" dirty="0"/>
              <a:t>Different radio stations transmit radio waves at different frequencies. E.g. Radio 1 transmits at around 98MHz where as radio 2 transmits at around 89MHz.</a:t>
            </a:r>
          </a:p>
        </p:txBody>
      </p:sp>
      <p:sp>
        <p:nvSpPr>
          <p:cNvPr id="5" name="TextBox 4"/>
          <p:cNvSpPr txBox="1"/>
          <p:nvPr/>
        </p:nvSpPr>
        <p:spPr>
          <a:xfrm>
            <a:off x="304800" y="5562600"/>
            <a:ext cx="8610600" cy="12954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A simple radio receiver must (1) receive radio waves, (2) select just one frequency, (3) decode the information carried by the radio wave and (4) process the information to make it useful</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1" y="1981200"/>
            <a:ext cx="2819400" cy="185728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1" y="4944092"/>
            <a:ext cx="2819401" cy="567405"/>
          </a:xfrm>
          <a:prstGeom prst="rect">
            <a:avLst/>
          </a:prstGeom>
        </p:spPr>
      </p:pic>
      <p:sp>
        <p:nvSpPr>
          <p:cNvPr id="9" name="Line Callout 2 8"/>
          <p:cNvSpPr/>
          <p:nvPr/>
        </p:nvSpPr>
        <p:spPr>
          <a:xfrm>
            <a:off x="304800" y="3962400"/>
            <a:ext cx="2819400" cy="381000"/>
          </a:xfrm>
          <a:prstGeom prst="borderCallout2">
            <a:avLst>
              <a:gd name="adj1" fmla="val 52712"/>
              <a:gd name="adj2" fmla="val 234"/>
              <a:gd name="adj3" fmla="val -27040"/>
              <a:gd name="adj4" fmla="val -8438"/>
              <a:gd name="adj5" fmla="val -88266"/>
              <a:gd name="adj6" fmla="val -18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DAB – Digital Radio Receiver</a:t>
            </a:r>
          </a:p>
        </p:txBody>
      </p:sp>
      <p:sp>
        <p:nvSpPr>
          <p:cNvPr id="10" name="Line Callout 2 9"/>
          <p:cNvSpPr/>
          <p:nvPr/>
        </p:nvSpPr>
        <p:spPr>
          <a:xfrm>
            <a:off x="304800" y="4451230"/>
            <a:ext cx="2819400" cy="381000"/>
          </a:xfrm>
          <a:prstGeom prst="borderCallout2">
            <a:avLst>
              <a:gd name="adj1" fmla="val 52712"/>
              <a:gd name="adj2" fmla="val 234"/>
              <a:gd name="adj3" fmla="val 106545"/>
              <a:gd name="adj4" fmla="val -7520"/>
              <a:gd name="adj5" fmla="val 197017"/>
              <a:gd name="adj6" fmla="val -12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Radio Microphone Receiver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Block Diagram</a:t>
            </a:r>
            <a:endParaRPr lang="en-GB" sz="4800" dirty="0"/>
          </a:p>
        </p:txBody>
      </p:sp>
      <p:sp>
        <p:nvSpPr>
          <p:cNvPr id="8" name="TextBox 7"/>
          <p:cNvSpPr txBox="1"/>
          <p:nvPr/>
        </p:nvSpPr>
        <p:spPr>
          <a:xfrm>
            <a:off x="266700" y="4572000"/>
            <a:ext cx="8610600" cy="20574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The </a:t>
            </a:r>
            <a:r>
              <a:rPr lang="en-GB" sz="2400" b="1" dirty="0"/>
              <a:t>Aerial</a:t>
            </a:r>
            <a:r>
              <a:rPr lang="en-GB" sz="2400" dirty="0"/>
              <a:t> picks up all the available radio waves</a:t>
            </a:r>
          </a:p>
          <a:p>
            <a:pPr marL="342900" indent="-342900">
              <a:spcAft>
                <a:spcPts val="1200"/>
              </a:spcAft>
              <a:buFont typeface="Arial" panose="020B0604020202020204" pitchFamily="34" charset="0"/>
              <a:buChar char="•"/>
            </a:pPr>
            <a:r>
              <a:rPr lang="en-GB" sz="2400" dirty="0"/>
              <a:t>The </a:t>
            </a:r>
            <a:r>
              <a:rPr lang="en-GB" sz="2400" b="1" dirty="0"/>
              <a:t>Tuned Circuit </a:t>
            </a:r>
            <a:r>
              <a:rPr lang="en-GB" sz="2400" dirty="0"/>
              <a:t>selects one frequency from all those received</a:t>
            </a:r>
          </a:p>
          <a:p>
            <a:pPr marL="342900" indent="-342900">
              <a:spcAft>
                <a:spcPts val="1200"/>
              </a:spcAft>
              <a:buFont typeface="Arial" panose="020B0604020202020204" pitchFamily="34" charset="0"/>
              <a:buChar char="•"/>
            </a:pPr>
            <a:r>
              <a:rPr lang="en-GB" sz="2400" dirty="0"/>
              <a:t>The </a:t>
            </a:r>
            <a:r>
              <a:rPr lang="en-GB" sz="2400" b="1" dirty="0"/>
              <a:t>Demodulator</a:t>
            </a:r>
            <a:r>
              <a:rPr lang="en-GB" sz="2400" dirty="0"/>
              <a:t> extracts information carried by the radio wave</a:t>
            </a:r>
          </a:p>
          <a:p>
            <a:pPr marL="342900" indent="-342900">
              <a:spcAft>
                <a:spcPts val="1200"/>
              </a:spcAft>
              <a:buFont typeface="Arial" panose="020B0604020202020204" pitchFamily="34" charset="0"/>
              <a:buChar char="•"/>
            </a:pPr>
            <a:r>
              <a:rPr lang="en-GB" sz="2400" dirty="0"/>
              <a:t>The </a:t>
            </a:r>
            <a:r>
              <a:rPr lang="en-GB" sz="2400" b="1" dirty="0"/>
              <a:t>Audio Amplifier</a:t>
            </a:r>
            <a:r>
              <a:rPr lang="en-GB" sz="2400" dirty="0"/>
              <a:t> and </a:t>
            </a:r>
            <a:r>
              <a:rPr lang="en-GB" sz="2400" b="1" dirty="0"/>
              <a:t>Speaker</a:t>
            </a:r>
            <a:r>
              <a:rPr lang="en-GB" sz="2400" dirty="0"/>
              <a:t> process the data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186763"/>
            <a:ext cx="6115050"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828800" y="1905000"/>
            <a:ext cx="70866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t>NOTE: This is just the most basic “Simple Radio Receiver” and, in reality, modern radio receivers are much more complex. Receivers such as super heterodyne and DAB radios improve many aspects of performance</a:t>
            </a:r>
          </a:p>
        </p:txBody>
      </p:sp>
      <p:sp>
        <p:nvSpPr>
          <p:cNvPr id="5" name="Left Arrow 4"/>
          <p:cNvSpPr/>
          <p:nvPr/>
        </p:nvSpPr>
        <p:spPr>
          <a:xfrm>
            <a:off x="6553200" y="3253563"/>
            <a:ext cx="2362200" cy="1318437"/>
          </a:xfrm>
          <a:prstGeom prst="leftArrow">
            <a:avLst>
              <a:gd name="adj1" fmla="val 80624"/>
              <a:gd name="adj2" fmla="val 50000"/>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rgbClr val="0070C0"/>
                </a:solidFill>
              </a:rPr>
              <a:t>The output could equally be a display, a servo or a computer interface</a:t>
            </a:r>
          </a:p>
        </p:txBody>
      </p:sp>
    </p:spTree>
    <p:extLst>
      <p:ext uri="{BB962C8B-B14F-4D97-AF65-F5344CB8AC3E}">
        <p14:creationId xmlns:p14="http://schemas.microsoft.com/office/powerpoint/2010/main" val="3507608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2"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Aerial</a:t>
            </a:r>
            <a:endParaRPr lang="en-GB" sz="4800" dirty="0"/>
          </a:p>
        </p:txBody>
      </p:sp>
      <p:sp>
        <p:nvSpPr>
          <p:cNvPr id="8" name="TextBox 7"/>
          <p:cNvSpPr txBox="1"/>
          <p:nvPr/>
        </p:nvSpPr>
        <p:spPr>
          <a:xfrm>
            <a:off x="3505200" y="1981200"/>
            <a:ext cx="5410200" cy="4724400"/>
          </a:xfrm>
          <a:prstGeom prst="rect">
            <a:avLst/>
          </a:prstGeom>
          <a:noFill/>
        </p:spPr>
        <p:txBody>
          <a:bodyPr wrap="square" rtlCol="0">
            <a:normAutofit lnSpcReduction="10000"/>
          </a:bodyPr>
          <a:lstStyle/>
          <a:p>
            <a:pPr marL="342900" indent="-342900">
              <a:spcAft>
                <a:spcPts val="1200"/>
              </a:spcAft>
              <a:buFont typeface="Arial" panose="020B0604020202020204" pitchFamily="34" charset="0"/>
              <a:buChar char="•"/>
            </a:pPr>
            <a:r>
              <a:rPr lang="en-GB" sz="2400" dirty="0"/>
              <a:t>The Aerial detects the electromagnetic radio waves. A radio wave is an oscillating electric and magnetic field. A radio wave has a particular frequency and amplitude.</a:t>
            </a:r>
          </a:p>
          <a:p>
            <a:pPr marL="342900" indent="-342900">
              <a:spcAft>
                <a:spcPts val="1200"/>
              </a:spcAft>
              <a:buFont typeface="Arial" panose="020B0604020202020204" pitchFamily="34" charset="0"/>
              <a:buChar char="•"/>
            </a:pPr>
            <a:r>
              <a:rPr lang="en-GB" sz="2400" dirty="0"/>
              <a:t>Either the Electric or the Magnetic part of the radio wave induces a very small current in the aerial. It is this very small high frequency </a:t>
            </a:r>
            <a:r>
              <a:rPr lang="en-GB" sz="2400" dirty="0" err="1"/>
              <a:t>a.c</a:t>
            </a:r>
            <a:r>
              <a:rPr lang="en-GB" sz="2400" dirty="0"/>
              <a:t>. current that is detected by the tuned circuit.</a:t>
            </a:r>
          </a:p>
          <a:p>
            <a:pPr marL="342900" indent="-342900">
              <a:spcAft>
                <a:spcPts val="1200"/>
              </a:spcAft>
              <a:buFont typeface="Arial" panose="020B0604020202020204" pitchFamily="34" charset="0"/>
              <a:buChar char="•"/>
            </a:pPr>
            <a:r>
              <a:rPr lang="en-GB" sz="2400" dirty="0"/>
              <a:t>An aerial is most effective when it is ¼ of the wavelength of the radio wave being detected.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2001253"/>
            <a:ext cx="2971799" cy="1589912"/>
          </a:xfrm>
          <a:prstGeom prst="rect">
            <a:avLst/>
          </a:prstGeom>
        </p:spPr>
      </p:pic>
      <p:sp>
        <p:nvSpPr>
          <p:cNvPr id="6" name="Line Callout 2 5"/>
          <p:cNvSpPr/>
          <p:nvPr/>
        </p:nvSpPr>
        <p:spPr>
          <a:xfrm>
            <a:off x="304800" y="3810000"/>
            <a:ext cx="1485899" cy="2895600"/>
          </a:xfrm>
          <a:prstGeom prst="borderCallout2">
            <a:avLst>
              <a:gd name="adj1" fmla="val 50093"/>
              <a:gd name="adj2" fmla="val 392"/>
              <a:gd name="adj3" fmla="val -6167"/>
              <a:gd name="adj4" fmla="val -18040"/>
              <a:gd name="adj5" fmla="val -39706"/>
              <a:gd name="adj6" fmla="val 4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This home made aerial is wound on a ferrite rod and picks up the magnetic component of the radio wave</a:t>
            </a:r>
          </a:p>
        </p:txBody>
      </p:sp>
      <p:grpSp>
        <p:nvGrpSpPr>
          <p:cNvPr id="18" name="Group 17"/>
          <p:cNvGrpSpPr/>
          <p:nvPr/>
        </p:nvGrpSpPr>
        <p:grpSpPr>
          <a:xfrm>
            <a:off x="2209800" y="3941378"/>
            <a:ext cx="609600" cy="2075794"/>
            <a:chOff x="2209800" y="3941378"/>
            <a:chExt cx="609600" cy="2075794"/>
          </a:xfrm>
        </p:grpSpPr>
        <p:cxnSp>
          <p:nvCxnSpPr>
            <p:cNvPr id="9" name="Straight Connector 8"/>
            <p:cNvCxnSpPr/>
            <p:nvPr/>
          </p:nvCxnSpPr>
          <p:spPr>
            <a:xfrm>
              <a:off x="2514600" y="3959772"/>
              <a:ext cx="0" cy="2057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514600" y="3959772"/>
              <a:ext cx="304800" cy="51763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09800" y="3941378"/>
              <a:ext cx="304800" cy="5360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1981200" y="6172200"/>
            <a:ext cx="1676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aerial symbol </a:t>
            </a:r>
          </a:p>
        </p:txBody>
      </p:sp>
    </p:spTree>
    <p:extLst>
      <p:ext uri="{BB962C8B-B14F-4D97-AF65-F5344CB8AC3E}">
        <p14:creationId xmlns:p14="http://schemas.microsoft.com/office/powerpoint/2010/main" val="144683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39792" b="13686"/>
          <a:stretch/>
        </p:blipFill>
        <p:spPr bwMode="auto">
          <a:xfrm>
            <a:off x="304800" y="4208079"/>
            <a:ext cx="2438399" cy="26640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Tuned Circuit</a:t>
            </a:r>
            <a:endParaRPr lang="en-GB" sz="4800" dirty="0"/>
          </a:p>
        </p:txBody>
      </p:sp>
      <p:sp>
        <p:nvSpPr>
          <p:cNvPr id="8" name="TextBox 7"/>
          <p:cNvSpPr txBox="1"/>
          <p:nvPr/>
        </p:nvSpPr>
        <p:spPr>
          <a:xfrm>
            <a:off x="3429000" y="1981200"/>
            <a:ext cx="5486400" cy="4724400"/>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b="1" dirty="0"/>
              <a:t>The Tuned Circuit selects one particular frequency from all those frequencies picked up by the Aerial.</a:t>
            </a:r>
          </a:p>
          <a:p>
            <a:pPr marL="342900" indent="-342900">
              <a:spcAft>
                <a:spcPts val="1200"/>
              </a:spcAft>
              <a:buFont typeface="Arial" panose="020B0604020202020204" pitchFamily="34" charset="0"/>
              <a:buChar char="•"/>
            </a:pPr>
            <a:r>
              <a:rPr lang="en-GB" sz="2400" dirty="0"/>
              <a:t>The tuned circuit uses a Capacitor (C) and an Inductor (L) to create a circuit that responds differently to different frequencies. By adjusting the value of the Capacitor or Inductor the response of the tuned circuit can be changed.</a:t>
            </a:r>
          </a:p>
          <a:p>
            <a:pPr marL="342900" indent="-342900">
              <a:spcAft>
                <a:spcPts val="1200"/>
              </a:spcAft>
              <a:buFont typeface="Arial" panose="020B0604020202020204" pitchFamily="34" charset="0"/>
              <a:buChar char="•"/>
            </a:pPr>
            <a:r>
              <a:rPr lang="en-GB" sz="2400" dirty="0"/>
              <a:t>It is more common to vary the Capacitor in the tuned circuit.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133600"/>
            <a:ext cx="3151014" cy="1981200"/>
          </a:xfrm>
          <a:prstGeom prst="rect">
            <a:avLst/>
          </a:prstGeom>
        </p:spPr>
      </p:pic>
      <p:sp>
        <p:nvSpPr>
          <p:cNvPr id="6" name="Rectangle 5"/>
          <p:cNvSpPr/>
          <p:nvPr/>
        </p:nvSpPr>
        <p:spPr>
          <a:xfrm>
            <a:off x="1524000" y="3962400"/>
            <a:ext cx="2133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Variable Capacitors</a:t>
            </a:r>
          </a:p>
        </p:txBody>
      </p:sp>
      <p:sp>
        <p:nvSpPr>
          <p:cNvPr id="9" name="Rectangle 8"/>
          <p:cNvSpPr/>
          <p:nvPr/>
        </p:nvSpPr>
        <p:spPr>
          <a:xfrm>
            <a:off x="1880307" y="5525989"/>
            <a:ext cx="1243893" cy="133201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ular Callout 9"/>
          <p:cNvSpPr/>
          <p:nvPr/>
        </p:nvSpPr>
        <p:spPr>
          <a:xfrm>
            <a:off x="2171698" y="5885670"/>
            <a:ext cx="1143001" cy="612648"/>
          </a:xfrm>
          <a:prstGeom prst="wedgeRectCallout">
            <a:avLst>
              <a:gd name="adj1" fmla="val -98419"/>
              <a:gd name="adj2" fmla="val -635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Variable Capacitor</a:t>
            </a:r>
          </a:p>
        </p:txBody>
      </p:sp>
    </p:spTree>
    <p:extLst>
      <p:ext uri="{BB962C8B-B14F-4D97-AF65-F5344CB8AC3E}">
        <p14:creationId xmlns:p14="http://schemas.microsoft.com/office/powerpoint/2010/main" val="40162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Sensitivity</a:t>
            </a:r>
            <a:endParaRPr lang="en-GB" sz="4800" dirty="0"/>
          </a:p>
        </p:txBody>
      </p:sp>
      <p:sp>
        <p:nvSpPr>
          <p:cNvPr id="8" name="TextBox 7"/>
          <p:cNvSpPr txBox="1"/>
          <p:nvPr/>
        </p:nvSpPr>
        <p:spPr>
          <a:xfrm>
            <a:off x="323850" y="2133600"/>
            <a:ext cx="8591550" cy="1371600"/>
          </a:xfrm>
          <a:prstGeom prst="rect">
            <a:avLst/>
          </a:prstGeom>
          <a:noFill/>
        </p:spPr>
        <p:txBody>
          <a:bodyPr wrap="square" rtlCol="0">
            <a:normAutofit/>
          </a:bodyPr>
          <a:lstStyle/>
          <a:p>
            <a:pPr>
              <a:spcAft>
                <a:spcPts val="1200"/>
              </a:spcAft>
            </a:pPr>
            <a:r>
              <a:rPr lang="en-GB" sz="2400" dirty="0"/>
              <a:t>The Sensitivity of a radio receiver is a measure of how well it can detect weak signals and distinguish these from the background noise.</a:t>
            </a:r>
          </a:p>
          <a:p>
            <a:pPr marL="342900" indent="-342900">
              <a:spcAft>
                <a:spcPts val="1200"/>
              </a:spcAft>
              <a:buFont typeface="Arial" panose="020B0604020202020204" pitchFamily="34" charset="0"/>
              <a:buChar char="•"/>
            </a:pPr>
            <a:endParaRPr lang="en-GB"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 y="3352800"/>
            <a:ext cx="5414400" cy="3309606"/>
          </a:xfrm>
          <a:prstGeom prst="rect">
            <a:avLst/>
          </a:prstGeom>
        </p:spPr>
      </p:pic>
      <p:sp>
        <p:nvSpPr>
          <p:cNvPr id="7" name="TextBox 6"/>
          <p:cNvSpPr txBox="1"/>
          <p:nvPr/>
        </p:nvSpPr>
        <p:spPr>
          <a:xfrm>
            <a:off x="5943600" y="3843006"/>
            <a:ext cx="2971800" cy="2819400"/>
          </a:xfrm>
          <a:prstGeom prst="rect">
            <a:avLst/>
          </a:prstGeom>
          <a:noFill/>
        </p:spPr>
        <p:txBody>
          <a:bodyPr wrap="square" rtlCol="0">
            <a:normAutofit/>
          </a:bodyPr>
          <a:lstStyle/>
          <a:p>
            <a:pPr>
              <a:spcAft>
                <a:spcPts val="1200"/>
              </a:spcAft>
            </a:pPr>
            <a:r>
              <a:rPr lang="en-GB" sz="2400" dirty="0"/>
              <a:t>The blue line represents a sensitive receiver because, at the selected carrier frequency, the output is much larger than the background noise.</a:t>
            </a:r>
          </a:p>
          <a:p>
            <a:pPr marL="342900" indent="-342900">
              <a:spcAft>
                <a:spcPts val="1200"/>
              </a:spcAft>
              <a:buFont typeface="Arial" panose="020B0604020202020204" pitchFamily="34" charset="0"/>
              <a:buChar char="•"/>
            </a:pPr>
            <a:endParaRPr lang="en-GB" sz="2400" dirty="0"/>
          </a:p>
        </p:txBody>
      </p:sp>
    </p:spTree>
    <p:extLst>
      <p:ext uri="{BB962C8B-B14F-4D97-AF65-F5344CB8AC3E}">
        <p14:creationId xmlns:p14="http://schemas.microsoft.com/office/powerpoint/2010/main" val="304169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Selectivity</a:t>
            </a:r>
            <a:endParaRPr lang="en-GB" sz="4800" dirty="0"/>
          </a:p>
        </p:txBody>
      </p:sp>
      <p:sp>
        <p:nvSpPr>
          <p:cNvPr id="8" name="TextBox 7"/>
          <p:cNvSpPr txBox="1"/>
          <p:nvPr/>
        </p:nvSpPr>
        <p:spPr>
          <a:xfrm>
            <a:off x="304800" y="1981200"/>
            <a:ext cx="8839200" cy="1295400"/>
          </a:xfrm>
          <a:prstGeom prst="rect">
            <a:avLst/>
          </a:prstGeom>
          <a:noFill/>
        </p:spPr>
        <p:txBody>
          <a:bodyPr wrap="square" rtlCol="0">
            <a:normAutofit/>
          </a:bodyPr>
          <a:lstStyle/>
          <a:p>
            <a:pPr>
              <a:spcAft>
                <a:spcPts val="1200"/>
              </a:spcAft>
            </a:pPr>
            <a:r>
              <a:rPr lang="en-GB" sz="2400" dirty="0"/>
              <a:t>The selectivity of a radio receiver is a measure of how well the tuned circuit can distinguish between two radio signals with very similar frequencies.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799" y="3414448"/>
            <a:ext cx="5240471" cy="3138752"/>
          </a:xfrm>
          <a:prstGeom prst="rect">
            <a:avLst/>
          </a:prstGeom>
        </p:spPr>
      </p:pic>
      <p:sp>
        <p:nvSpPr>
          <p:cNvPr id="9" name="TextBox 8"/>
          <p:cNvSpPr txBox="1"/>
          <p:nvPr/>
        </p:nvSpPr>
        <p:spPr>
          <a:xfrm>
            <a:off x="6019800" y="3124200"/>
            <a:ext cx="2895600" cy="3581400"/>
          </a:xfrm>
          <a:prstGeom prst="rect">
            <a:avLst/>
          </a:prstGeom>
          <a:noFill/>
        </p:spPr>
        <p:txBody>
          <a:bodyPr wrap="square" rtlCol="0">
            <a:normAutofit/>
          </a:bodyPr>
          <a:lstStyle/>
          <a:p>
            <a:pPr>
              <a:spcAft>
                <a:spcPts val="1200"/>
              </a:spcAft>
            </a:pPr>
            <a:r>
              <a:rPr lang="en-GB" sz="2400" dirty="0"/>
              <a:t>The purple line represents a selective radio receiver. The peak is narrow and only a very small range of frequencies are passed from the tuned circuit to the demodulator.</a:t>
            </a:r>
          </a:p>
        </p:txBody>
      </p:sp>
    </p:spTree>
    <p:extLst>
      <p:ext uri="{BB962C8B-B14F-4D97-AF65-F5344CB8AC3E}">
        <p14:creationId xmlns:p14="http://schemas.microsoft.com/office/powerpoint/2010/main" val="181798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Demodulator</a:t>
            </a:r>
            <a:endParaRPr lang="en-GB" sz="4800" dirty="0"/>
          </a:p>
        </p:txBody>
      </p:sp>
      <p:sp>
        <p:nvSpPr>
          <p:cNvPr id="8" name="TextBox 7"/>
          <p:cNvSpPr txBox="1"/>
          <p:nvPr/>
        </p:nvSpPr>
        <p:spPr>
          <a:xfrm>
            <a:off x="3962400" y="1828800"/>
            <a:ext cx="4953000" cy="1697420"/>
          </a:xfrm>
          <a:prstGeom prst="rect">
            <a:avLst/>
          </a:prstGeom>
          <a:noFill/>
        </p:spPr>
        <p:txBody>
          <a:bodyPr wrap="square" rtlCol="0">
            <a:normAutofit/>
          </a:bodyPr>
          <a:lstStyle/>
          <a:p>
            <a:pPr>
              <a:spcAft>
                <a:spcPts val="1200"/>
              </a:spcAft>
            </a:pPr>
            <a:r>
              <a:rPr lang="en-GB" sz="2400" dirty="0"/>
              <a:t>The demodulator separates the transmitted information / data from the carrier wave and discards the carrier wave.</a:t>
            </a:r>
          </a:p>
        </p:txBody>
      </p:sp>
      <p:pic>
        <p:nvPicPr>
          <p:cNvPr id="2050"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5351" b="17287"/>
          <a:stretch/>
        </p:blipFill>
        <p:spPr bwMode="auto">
          <a:xfrm>
            <a:off x="304800" y="1905000"/>
            <a:ext cx="3276600" cy="1545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50" y="3678620"/>
            <a:ext cx="6697404" cy="3175919"/>
          </a:xfrm>
          <a:prstGeom prst="rect">
            <a:avLst/>
          </a:prstGeom>
        </p:spPr>
      </p:pic>
      <p:sp>
        <p:nvSpPr>
          <p:cNvPr id="9" name="TextBox 8"/>
          <p:cNvSpPr txBox="1"/>
          <p:nvPr/>
        </p:nvSpPr>
        <p:spPr>
          <a:xfrm>
            <a:off x="6983154" y="3450020"/>
            <a:ext cx="1932246" cy="3255580"/>
          </a:xfrm>
          <a:prstGeom prst="rect">
            <a:avLst/>
          </a:prstGeom>
          <a:noFill/>
        </p:spPr>
        <p:txBody>
          <a:bodyPr wrap="square" rtlCol="0">
            <a:normAutofit fontScale="92500" lnSpcReduction="20000"/>
          </a:bodyPr>
          <a:lstStyle/>
          <a:p>
            <a:pPr>
              <a:spcAft>
                <a:spcPts val="1200"/>
              </a:spcAft>
            </a:pPr>
            <a:r>
              <a:rPr lang="en-GB" sz="2400" dirty="0"/>
              <a:t>The Diode half wave rectifies the signal from the tuned circuit.</a:t>
            </a:r>
          </a:p>
          <a:p>
            <a:pPr>
              <a:spcAft>
                <a:spcPts val="1200"/>
              </a:spcAft>
            </a:pPr>
            <a:r>
              <a:rPr lang="en-GB" sz="2400" dirty="0"/>
              <a:t>The capacitor smooths the rectified signal to give the original audio signal</a:t>
            </a:r>
          </a:p>
        </p:txBody>
      </p:sp>
    </p:spTree>
    <p:extLst>
      <p:ext uri="{BB962C8B-B14F-4D97-AF65-F5344CB8AC3E}">
        <p14:creationId xmlns:p14="http://schemas.microsoft.com/office/powerpoint/2010/main" val="85889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Amplitude Modulation (A.M.)</a:t>
            </a:r>
            <a:endParaRPr lang="en-GB" sz="4800" dirty="0"/>
          </a:p>
        </p:txBody>
      </p:sp>
      <p:sp>
        <p:nvSpPr>
          <p:cNvPr id="8" name="TextBox 7"/>
          <p:cNvSpPr txBox="1"/>
          <p:nvPr/>
        </p:nvSpPr>
        <p:spPr>
          <a:xfrm>
            <a:off x="6324600" y="1971674"/>
            <a:ext cx="2590800" cy="4657725"/>
          </a:xfrm>
          <a:prstGeom prst="rect">
            <a:avLst/>
          </a:prstGeom>
          <a:noFill/>
        </p:spPr>
        <p:txBody>
          <a:bodyPr wrap="square" rtlCol="0">
            <a:normAutofit/>
          </a:bodyPr>
          <a:lstStyle/>
          <a:p>
            <a:pPr marL="342900" indent="-342900">
              <a:spcAft>
                <a:spcPts val="1200"/>
              </a:spcAft>
              <a:buFont typeface="Arial" panose="020B0604020202020204" pitchFamily="34" charset="0"/>
              <a:buChar char="•"/>
            </a:pPr>
            <a:r>
              <a:rPr lang="en-GB" sz="2400" dirty="0"/>
              <a:t>The </a:t>
            </a:r>
            <a:r>
              <a:rPr lang="en-GB" sz="2400" b="1" dirty="0"/>
              <a:t>amplitude</a:t>
            </a:r>
            <a:r>
              <a:rPr lang="en-GB" sz="2400" dirty="0"/>
              <a:t> of the Carrier Wave varies as the </a:t>
            </a:r>
            <a:r>
              <a:rPr lang="en-GB" sz="2400" b="1" dirty="0"/>
              <a:t>amplitude</a:t>
            </a:r>
            <a:r>
              <a:rPr lang="en-GB" sz="2400" dirty="0"/>
              <a:t> Audio Signal varies.</a:t>
            </a:r>
          </a:p>
          <a:p>
            <a:pPr marL="342900" indent="-342900">
              <a:spcAft>
                <a:spcPts val="1200"/>
              </a:spcAft>
              <a:buFont typeface="Arial" panose="020B0604020202020204" pitchFamily="34" charset="0"/>
              <a:buChar char="•"/>
            </a:pPr>
            <a:r>
              <a:rPr lang="en-GB" sz="2400" dirty="0"/>
              <a:t>The frequency of the transmitted signal stays constant.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71675"/>
            <a:ext cx="5838825" cy="399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ounded Rectangle 1"/>
          <p:cNvSpPr/>
          <p:nvPr/>
        </p:nvSpPr>
        <p:spPr>
          <a:xfrm>
            <a:off x="304800" y="6096000"/>
            <a:ext cx="5838825"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You need to be able to draw and interpret a diagram of A.M.</a:t>
            </a:r>
          </a:p>
        </p:txBody>
      </p:sp>
    </p:spTree>
    <p:extLst>
      <p:ext uri="{BB962C8B-B14F-4D97-AF65-F5344CB8AC3E}">
        <p14:creationId xmlns:p14="http://schemas.microsoft.com/office/powerpoint/2010/main" val="270146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5027</TotalTime>
  <Words>1256</Words>
  <Application>Microsoft Office PowerPoint</Application>
  <PresentationFormat>On-screen Show (4:3)</PresentationFormat>
  <Paragraphs>96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Radio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61</cp:revision>
  <dcterms:created xsi:type="dcterms:W3CDTF">2006-08-16T00:00:00Z</dcterms:created>
  <dcterms:modified xsi:type="dcterms:W3CDTF">2018-09-09T11:44:08Z</dcterms:modified>
</cp:coreProperties>
</file>