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64" r:id="rId3"/>
    <p:sldId id="282" r:id="rId4"/>
    <p:sldId id="279" r:id="rId5"/>
    <p:sldId id="274" r:id="rId6"/>
    <p:sldId id="283" r:id="rId7"/>
    <p:sldId id="284" r:id="rId8"/>
    <p:sldId id="285" r:id="rId9"/>
    <p:sldId id="277" r:id="rId10"/>
    <p:sldId id="278" r:id="rId11"/>
    <p:sldId id="280" r:id="rId12"/>
    <p:sldId id="281" r:id="rId13"/>
    <p:sldId id="286" r:id="rId14"/>
    <p:sldId id="269" r:id="rId15"/>
    <p:sldId id="270" r:id="rId16"/>
    <p:sldId id="271"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8" d="100"/>
          <a:sy n="88" d="100"/>
        </p:scale>
        <p:origin x="885" y="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1D8BD707-D9CF-40AE-B4C6-C98DA3205C09}" type="datetimeFigureOut">
              <a:rPr lang="en-US" smtClean="0"/>
              <a:pPr/>
              <a:t>8/11/2020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D8BD707-D9CF-40AE-B4C6-C98DA3205C09}" type="datetimeFigureOut">
              <a:rPr lang="en-US" smtClean="0"/>
              <a:pPr/>
              <a:t>8/11/2020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D8BD707-D9CF-40AE-B4C6-C98DA3205C09}" type="datetimeFigureOut">
              <a:rPr lang="en-US" smtClean="0"/>
              <a:pPr/>
              <a:t>8/11/2020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D8BD707-D9CF-40AE-B4C6-C98DA3205C09}" type="datetimeFigureOut">
              <a:rPr lang="en-US" smtClean="0"/>
              <a:pPr/>
              <a:t>8/11/2020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1D8BD707-D9CF-40AE-B4C6-C98DA3205C09}" type="datetimeFigureOut">
              <a:rPr lang="en-US" smtClean="0"/>
              <a:pPr/>
              <a:t>8/11/2020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1D8BD707-D9CF-40AE-B4C6-C98DA3205C09}" type="datetimeFigureOut">
              <a:rPr lang="en-US" smtClean="0"/>
              <a:pPr/>
              <a:t>8/11/2020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1D8BD707-D9CF-40AE-B4C6-C98DA3205C09}" type="datetimeFigureOut">
              <a:rPr lang="en-US" smtClean="0"/>
              <a:pPr/>
              <a:t>8/11/2020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8/11/2020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pfnicholls.com/" TargetMode="External"/><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jpg"/><Relationship Id="rId1" Type="http://schemas.openxmlformats.org/officeDocument/2006/relationships/slideLayout" Target="../slideLayouts/slideLayout7.xml"/><Relationship Id="rId4" Type="http://schemas.openxmlformats.org/officeDocument/2006/relationships/image" Target="../media/image19.png"/></Relationships>
</file>

<file path=ppt/slides/_rels/slide12.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jpg"/><Relationship Id="rId1" Type="http://schemas.openxmlformats.org/officeDocument/2006/relationships/slideLayout" Target="../slideLayouts/slideLayout7.xml"/><Relationship Id="rId4" Type="http://schemas.openxmlformats.org/officeDocument/2006/relationships/image" Target="../media/image22.png"/></Relationships>
</file>

<file path=ppt/slides/_rels/slide13.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7.xml"/><Relationship Id="rId5" Type="http://schemas.openxmlformats.org/officeDocument/2006/relationships/image" Target="../media/image5.pn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4.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circuit board&#10;&#10;Description generated with very high confidence">
            <a:extLst>
              <a:ext uri="{FF2B5EF4-FFF2-40B4-BE49-F238E27FC236}">
                <a16:creationId xmlns:a16="http://schemas.microsoft.com/office/drawing/2014/main" id="{23A1FF5F-6838-4EE8-BF79-BD5040C4BB2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3327573"/>
          </a:xfrm>
          <a:prstGeom prst="rect">
            <a:avLst/>
          </a:prstGeom>
        </p:spPr>
      </p:pic>
      <p:sp>
        <p:nvSpPr>
          <p:cNvPr id="2" name="Title 1"/>
          <p:cNvSpPr>
            <a:spLocks noGrp="1"/>
          </p:cNvSpPr>
          <p:nvPr>
            <p:ph type="ctrTitle"/>
          </p:nvPr>
        </p:nvSpPr>
        <p:spPr>
          <a:xfrm>
            <a:off x="685800" y="1856393"/>
            <a:ext cx="7772400" cy="1470025"/>
          </a:xfrm>
        </p:spPr>
        <p:txBody>
          <a:bodyPr>
            <a:normAutofit/>
          </a:bodyPr>
          <a:lstStyle/>
          <a:p>
            <a:r>
              <a:rPr lang="en-GB" sz="6000" dirty="0">
                <a:solidFill>
                  <a:schemeClr val="bg1">
                    <a:lumMod val="85000"/>
                  </a:schemeClr>
                </a:solidFill>
              </a:rPr>
              <a:t>Resistors</a:t>
            </a:r>
            <a:r>
              <a:rPr lang="en-GB" sz="4800" dirty="0">
                <a:solidFill>
                  <a:schemeClr val="bg1">
                    <a:lumMod val="85000"/>
                  </a:schemeClr>
                </a:solidFill>
              </a:rPr>
              <a:t> </a:t>
            </a:r>
          </a:p>
        </p:txBody>
      </p:sp>
      <p:sp>
        <p:nvSpPr>
          <p:cNvPr id="3" name="Subtitle 2"/>
          <p:cNvSpPr>
            <a:spLocks noGrp="1"/>
          </p:cNvSpPr>
          <p:nvPr>
            <p:ph type="subTitle" idx="1"/>
          </p:nvPr>
        </p:nvSpPr>
        <p:spPr>
          <a:xfrm>
            <a:off x="6248400" y="6154635"/>
            <a:ext cx="2667000" cy="457200"/>
          </a:xfrm>
        </p:spPr>
        <p:txBody>
          <a:bodyPr/>
          <a:lstStyle/>
          <a:p>
            <a:pPr algn="r"/>
            <a:r>
              <a:rPr lang="en-GB" sz="1800" dirty="0">
                <a:hlinkClick r:id="rId3"/>
              </a:rPr>
              <a:t>www.pfnicholls.com</a:t>
            </a:r>
            <a:endParaRPr lang="en-GB" sz="1800" dirty="0"/>
          </a:p>
          <a:p>
            <a:endParaRPr lang="en-GB" dirty="0"/>
          </a:p>
        </p:txBody>
      </p:sp>
      <p:sp>
        <p:nvSpPr>
          <p:cNvPr id="4" name="TextBox 3"/>
          <p:cNvSpPr txBox="1"/>
          <p:nvPr/>
        </p:nvSpPr>
        <p:spPr>
          <a:xfrm>
            <a:off x="266700" y="3810000"/>
            <a:ext cx="8610600" cy="1938992"/>
          </a:xfrm>
          <a:prstGeom prst="rect">
            <a:avLst/>
          </a:prstGeom>
          <a:noFill/>
        </p:spPr>
        <p:txBody>
          <a:bodyPr wrap="square" rtlCol="0">
            <a:spAutoFit/>
          </a:bodyPr>
          <a:lstStyle/>
          <a:p>
            <a:r>
              <a:rPr lang="en-GB" sz="2400" dirty="0">
                <a:solidFill>
                  <a:srgbClr val="002060"/>
                </a:solidFill>
              </a:rPr>
              <a:t>AIM:</a:t>
            </a:r>
          </a:p>
          <a:p>
            <a:r>
              <a:rPr lang="en-GB" sz="2400" dirty="0">
                <a:solidFill>
                  <a:srgbClr val="002060"/>
                </a:solidFill>
              </a:rPr>
              <a:t>To know the characteristics of different types of resistors</a:t>
            </a:r>
          </a:p>
          <a:p>
            <a:endParaRPr lang="en-GB" sz="2400" dirty="0">
              <a:solidFill>
                <a:srgbClr val="002060"/>
              </a:solidFill>
            </a:endParaRPr>
          </a:p>
          <a:p>
            <a:r>
              <a:rPr lang="en-GB" sz="2400" dirty="0">
                <a:solidFill>
                  <a:srgbClr val="002060"/>
                </a:solidFill>
              </a:rPr>
              <a:t>PRIOR KNOWLEDGE:</a:t>
            </a:r>
          </a:p>
          <a:p>
            <a:r>
              <a:rPr lang="en-GB" sz="2400" dirty="0">
                <a:solidFill>
                  <a:srgbClr val="002060"/>
                </a:solidFill>
              </a:rPr>
              <a:t>Understand resistance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381000"/>
            <a:ext cx="8229600" cy="830997"/>
          </a:xfrm>
          <a:prstGeom prst="rect">
            <a:avLst/>
          </a:prstGeom>
          <a:solidFill>
            <a:schemeClr val="tx2"/>
          </a:solidFill>
        </p:spPr>
        <p:txBody>
          <a:bodyPr wrap="square" rtlCol="0">
            <a:spAutoFit/>
          </a:bodyPr>
          <a:lstStyle/>
          <a:p>
            <a:pPr algn="ctr"/>
            <a:r>
              <a:rPr lang="en-GB" sz="4800" dirty="0">
                <a:solidFill>
                  <a:schemeClr val="bg1">
                    <a:lumMod val="95000"/>
                  </a:schemeClr>
                </a:solidFill>
              </a:rPr>
              <a:t>Wire, Heater, Filament</a:t>
            </a:r>
            <a:endParaRPr lang="en-GB" sz="4800" dirty="0"/>
          </a:p>
        </p:txBody>
      </p:sp>
      <p:sp>
        <p:nvSpPr>
          <p:cNvPr id="8" name="TextBox 7"/>
          <p:cNvSpPr txBox="1"/>
          <p:nvPr/>
        </p:nvSpPr>
        <p:spPr>
          <a:xfrm>
            <a:off x="457200" y="1524000"/>
            <a:ext cx="8229600" cy="3048000"/>
          </a:xfrm>
          <a:prstGeom prst="rect">
            <a:avLst/>
          </a:prstGeom>
          <a:noFill/>
        </p:spPr>
        <p:txBody>
          <a:bodyPr wrap="square" rtlCol="0">
            <a:normAutofit/>
          </a:bodyPr>
          <a:lstStyle/>
          <a:p>
            <a:pPr>
              <a:spcAft>
                <a:spcPts val="1200"/>
              </a:spcAft>
            </a:pPr>
            <a:r>
              <a:rPr lang="en-GB" sz="2400" dirty="0"/>
              <a:t>Resistance wire is a material such as constantan or </a:t>
            </a:r>
            <a:r>
              <a:rPr lang="en-GB" sz="2400" dirty="0" err="1"/>
              <a:t>nichrome</a:t>
            </a:r>
            <a:r>
              <a:rPr lang="en-GB" sz="2400" dirty="0"/>
              <a:t>, that has a high resistance compared to normal conductors such as copper and aluminium.</a:t>
            </a:r>
          </a:p>
          <a:p>
            <a:pPr>
              <a:spcAft>
                <a:spcPts val="1200"/>
              </a:spcAft>
            </a:pPr>
            <a:r>
              <a:rPr lang="en-GB" sz="2400" dirty="0"/>
              <a:t>Because a length of resistance wire has significant resistance, it will dissipate energy – i.e. it will get hot – this is useful for heating elements in devices such as toasters.</a:t>
            </a:r>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7200" y="4741492"/>
            <a:ext cx="4419600" cy="1885332"/>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90400" y="5834515"/>
            <a:ext cx="2996400" cy="825194"/>
          </a:xfrm>
          <a:prstGeom prst="rect">
            <a:avLst/>
          </a:prstGeom>
        </p:spPr>
      </p:pic>
      <p:sp>
        <p:nvSpPr>
          <p:cNvPr id="6" name="Rectangular Callout 5"/>
          <p:cNvSpPr/>
          <p:nvPr/>
        </p:nvSpPr>
        <p:spPr>
          <a:xfrm>
            <a:off x="5181600" y="4343400"/>
            <a:ext cx="3505200" cy="914400"/>
          </a:xfrm>
          <a:prstGeom prst="wedgeRectCallout">
            <a:avLst>
              <a:gd name="adj1" fmla="val -62087"/>
              <a:gd name="adj2" fmla="val 10203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a:t>The </a:t>
            </a:r>
            <a:r>
              <a:rPr lang="en-GB" sz="2400" b="1" dirty="0"/>
              <a:t>Resistance</a:t>
            </a:r>
            <a:r>
              <a:rPr lang="en-GB" sz="2400" dirty="0"/>
              <a:t> of a wire </a:t>
            </a:r>
            <a:r>
              <a:rPr lang="en-GB" sz="2400" b="1" dirty="0"/>
              <a:t>increases</a:t>
            </a:r>
            <a:r>
              <a:rPr lang="en-GB" sz="2400" dirty="0"/>
              <a:t> as it gets </a:t>
            </a:r>
            <a:r>
              <a:rPr lang="en-GB" sz="2400" b="1" dirty="0"/>
              <a:t>hot</a:t>
            </a:r>
            <a:endParaRPr lang="en-GB" sz="2400" dirty="0"/>
          </a:p>
        </p:txBody>
      </p:sp>
    </p:spTree>
    <p:extLst>
      <p:ext uri="{BB962C8B-B14F-4D97-AF65-F5344CB8AC3E}">
        <p14:creationId xmlns:p14="http://schemas.microsoft.com/office/powerpoint/2010/main" val="36960665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381000"/>
            <a:ext cx="8229600" cy="830997"/>
          </a:xfrm>
          <a:prstGeom prst="rect">
            <a:avLst/>
          </a:prstGeom>
          <a:solidFill>
            <a:schemeClr val="tx2"/>
          </a:solidFill>
        </p:spPr>
        <p:txBody>
          <a:bodyPr wrap="square" rtlCol="0">
            <a:spAutoFit/>
          </a:bodyPr>
          <a:lstStyle/>
          <a:p>
            <a:pPr algn="ctr"/>
            <a:r>
              <a:rPr lang="en-GB" sz="4800" dirty="0">
                <a:solidFill>
                  <a:schemeClr val="bg1">
                    <a:lumMod val="95000"/>
                  </a:schemeClr>
                </a:solidFill>
              </a:rPr>
              <a:t>Light Dependant Resistor (LDR)</a:t>
            </a:r>
            <a:endParaRPr lang="en-GB" sz="4800" dirty="0"/>
          </a:p>
        </p:txBody>
      </p:sp>
      <p:sp>
        <p:nvSpPr>
          <p:cNvPr id="8" name="TextBox 7"/>
          <p:cNvSpPr txBox="1"/>
          <p:nvPr/>
        </p:nvSpPr>
        <p:spPr>
          <a:xfrm>
            <a:off x="457200" y="1524000"/>
            <a:ext cx="8229600" cy="2286000"/>
          </a:xfrm>
          <a:prstGeom prst="rect">
            <a:avLst/>
          </a:prstGeom>
          <a:noFill/>
        </p:spPr>
        <p:txBody>
          <a:bodyPr wrap="square" rtlCol="0">
            <a:normAutofit/>
          </a:bodyPr>
          <a:lstStyle/>
          <a:p>
            <a:pPr>
              <a:spcAft>
                <a:spcPts val="1200"/>
              </a:spcAft>
            </a:pPr>
            <a:r>
              <a:rPr lang="en-GB" sz="2400" dirty="0"/>
              <a:t>A Light Dependent Resistor (LDR) is a semiconductor device. </a:t>
            </a:r>
          </a:p>
          <a:p>
            <a:pPr>
              <a:spcAft>
                <a:spcPts val="1200"/>
              </a:spcAft>
            </a:pPr>
            <a:r>
              <a:rPr lang="en-GB" sz="2400" dirty="0"/>
              <a:t>The resistance of the semiconductor reduces when energy is supplied. Therefore, the design of an LDR is such that the resistance of the LDR reduces as the light level increases.</a:t>
            </a: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200" y="3810000"/>
            <a:ext cx="3556000" cy="2667000"/>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43400" y="3810000"/>
            <a:ext cx="3124200" cy="2667000"/>
          </a:xfrm>
          <a:prstGeom prst="rect">
            <a:avLst/>
          </a:prstGeom>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400800" y="3429000"/>
            <a:ext cx="2514600" cy="2117259"/>
          </a:xfrm>
          <a:prstGeom prst="rect">
            <a:avLst/>
          </a:prstGeom>
        </p:spPr>
      </p:pic>
    </p:spTree>
    <p:extLst>
      <p:ext uri="{BB962C8B-B14F-4D97-AF65-F5344CB8AC3E}">
        <p14:creationId xmlns:p14="http://schemas.microsoft.com/office/powerpoint/2010/main" val="7572384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381000"/>
            <a:ext cx="8229600" cy="830997"/>
          </a:xfrm>
          <a:prstGeom prst="rect">
            <a:avLst/>
          </a:prstGeom>
          <a:solidFill>
            <a:schemeClr val="tx2"/>
          </a:solidFill>
        </p:spPr>
        <p:txBody>
          <a:bodyPr wrap="square" rtlCol="0">
            <a:spAutoFit/>
          </a:bodyPr>
          <a:lstStyle/>
          <a:p>
            <a:pPr algn="ctr"/>
            <a:r>
              <a:rPr lang="en-GB" sz="4800" dirty="0">
                <a:solidFill>
                  <a:schemeClr val="bg1">
                    <a:lumMod val="95000"/>
                  </a:schemeClr>
                </a:solidFill>
              </a:rPr>
              <a:t>NTC Thermistor</a:t>
            </a:r>
            <a:endParaRPr lang="en-GB" sz="4800" dirty="0"/>
          </a:p>
        </p:txBody>
      </p:sp>
      <p:sp>
        <p:nvSpPr>
          <p:cNvPr id="8" name="TextBox 7"/>
          <p:cNvSpPr txBox="1"/>
          <p:nvPr/>
        </p:nvSpPr>
        <p:spPr>
          <a:xfrm>
            <a:off x="457200" y="1510542"/>
            <a:ext cx="8229600" cy="2604258"/>
          </a:xfrm>
          <a:prstGeom prst="rect">
            <a:avLst/>
          </a:prstGeom>
          <a:noFill/>
        </p:spPr>
        <p:txBody>
          <a:bodyPr wrap="square" rtlCol="0">
            <a:normAutofit/>
          </a:bodyPr>
          <a:lstStyle/>
          <a:p>
            <a:pPr>
              <a:spcAft>
                <a:spcPts val="1200"/>
              </a:spcAft>
            </a:pPr>
            <a:r>
              <a:rPr lang="en-GB" sz="2400" dirty="0"/>
              <a:t>An NTC thermistor, is another semiconductor device. The resistance of the semiconductor reduces when thermal energy is supplied. Therefore, the resistance of the thermistor reduces as the temperature increases. This is the “usual” type of thermistor used in electronics. NTC means Negative Temperature Coefficient.</a:t>
            </a: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200" y="3962400"/>
            <a:ext cx="3048000" cy="2604258"/>
          </a:xfrm>
          <a:prstGeom prst="rect">
            <a:avLst/>
          </a:prstGeom>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91000" y="4045329"/>
            <a:ext cx="3026642" cy="2604258"/>
          </a:xfrm>
          <a:prstGeom prst="rect">
            <a:avLst/>
          </a:prstGeom>
        </p:spPr>
      </p:pic>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189062" y="4065000"/>
            <a:ext cx="2497738" cy="1150200"/>
          </a:xfrm>
          <a:prstGeom prst="rect">
            <a:avLst/>
          </a:prstGeom>
        </p:spPr>
      </p:pic>
    </p:spTree>
    <p:extLst>
      <p:ext uri="{BB962C8B-B14F-4D97-AF65-F5344CB8AC3E}">
        <p14:creationId xmlns:p14="http://schemas.microsoft.com/office/powerpoint/2010/main" val="3639918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381000"/>
            <a:ext cx="8229600" cy="830997"/>
          </a:xfrm>
          <a:prstGeom prst="rect">
            <a:avLst/>
          </a:prstGeom>
          <a:solidFill>
            <a:schemeClr val="tx2"/>
          </a:solidFill>
        </p:spPr>
        <p:txBody>
          <a:bodyPr wrap="square" rtlCol="0">
            <a:spAutoFit/>
          </a:bodyPr>
          <a:lstStyle/>
          <a:p>
            <a:pPr algn="ctr"/>
            <a:r>
              <a:rPr lang="en-GB" sz="4800" dirty="0">
                <a:solidFill>
                  <a:schemeClr val="bg1">
                    <a:lumMod val="95000"/>
                  </a:schemeClr>
                </a:solidFill>
              </a:rPr>
              <a:t>PTC Thermistor</a:t>
            </a:r>
            <a:endParaRPr lang="en-GB" sz="4800" dirty="0"/>
          </a:p>
        </p:txBody>
      </p:sp>
      <p:sp>
        <p:nvSpPr>
          <p:cNvPr id="8" name="TextBox 7"/>
          <p:cNvSpPr txBox="1"/>
          <p:nvPr/>
        </p:nvSpPr>
        <p:spPr>
          <a:xfrm>
            <a:off x="457200" y="1524000"/>
            <a:ext cx="8229600" cy="2667000"/>
          </a:xfrm>
          <a:prstGeom prst="rect">
            <a:avLst/>
          </a:prstGeom>
          <a:noFill/>
        </p:spPr>
        <p:txBody>
          <a:bodyPr wrap="square" rtlCol="0">
            <a:normAutofit/>
          </a:bodyPr>
          <a:lstStyle/>
          <a:p>
            <a:pPr>
              <a:spcAft>
                <a:spcPts val="1200"/>
              </a:spcAft>
            </a:pPr>
            <a:r>
              <a:rPr lang="en-GB" sz="2400" dirty="0"/>
              <a:t>A PTC thermistor behaves in the opposite manner to a regular NTC thermistor. In the case of a PTC thermistor, the resistance of the thermistor increases as the temperature increases. These are the more unusual type of thermistor.</a:t>
            </a:r>
          </a:p>
          <a:p>
            <a:pPr>
              <a:spcAft>
                <a:spcPts val="1200"/>
              </a:spcAft>
            </a:pPr>
            <a:r>
              <a:rPr lang="en-GB" sz="2400" dirty="0"/>
              <a:t>PTC means Positive Temperature Coefficient</a:t>
            </a: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5767" y="3962400"/>
            <a:ext cx="3987000" cy="2106000"/>
          </a:xfrm>
          <a:prstGeom prst="rect">
            <a:avLst/>
          </a:prstGeom>
        </p:spPr>
      </p:pic>
      <p:sp>
        <p:nvSpPr>
          <p:cNvPr id="5" name="TextBox 4"/>
          <p:cNvSpPr txBox="1"/>
          <p:nvPr/>
        </p:nvSpPr>
        <p:spPr>
          <a:xfrm>
            <a:off x="4544786" y="3962400"/>
            <a:ext cx="4354033" cy="2308324"/>
          </a:xfrm>
          <a:prstGeom prst="rect">
            <a:avLst/>
          </a:prstGeom>
          <a:noFill/>
        </p:spPr>
        <p:txBody>
          <a:bodyPr wrap="square" rtlCol="0">
            <a:spAutoFit/>
          </a:bodyPr>
          <a:lstStyle/>
          <a:p>
            <a:r>
              <a:rPr lang="en-GB" sz="2400" dirty="0"/>
              <a:t>The Resistance-Temperature graph for a PTC Thermistor is more complex than for an NTC Thermistor. The resistance rises sharply at a certain threshold temperature.</a:t>
            </a:r>
          </a:p>
        </p:txBody>
      </p:sp>
    </p:spTree>
    <p:extLst>
      <p:ext uri="{BB962C8B-B14F-4D97-AF65-F5344CB8AC3E}">
        <p14:creationId xmlns:p14="http://schemas.microsoft.com/office/powerpoint/2010/main" val="8760175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381000"/>
            <a:ext cx="8229600" cy="830997"/>
          </a:xfrm>
          <a:prstGeom prst="rect">
            <a:avLst/>
          </a:prstGeom>
          <a:solidFill>
            <a:schemeClr val="tx2"/>
          </a:solidFill>
        </p:spPr>
        <p:txBody>
          <a:bodyPr wrap="square" rtlCol="0">
            <a:spAutoFit/>
          </a:bodyPr>
          <a:lstStyle/>
          <a:p>
            <a:pPr algn="ctr"/>
            <a:r>
              <a:rPr lang="en-GB" sz="4800" dirty="0">
                <a:solidFill>
                  <a:schemeClr val="bg1">
                    <a:lumMod val="95000"/>
                  </a:schemeClr>
                </a:solidFill>
              </a:rPr>
              <a:t>Summary</a:t>
            </a:r>
            <a:r>
              <a:rPr lang="en-GB" sz="4800" dirty="0"/>
              <a:t> </a:t>
            </a:r>
          </a:p>
        </p:txBody>
      </p:sp>
      <p:sp>
        <p:nvSpPr>
          <p:cNvPr id="8" name="TextBox 7"/>
          <p:cNvSpPr txBox="1"/>
          <p:nvPr/>
        </p:nvSpPr>
        <p:spPr>
          <a:xfrm>
            <a:off x="457200" y="1524000"/>
            <a:ext cx="8229600" cy="5181600"/>
          </a:xfrm>
          <a:prstGeom prst="rect">
            <a:avLst/>
          </a:prstGeom>
          <a:noFill/>
        </p:spPr>
        <p:txBody>
          <a:bodyPr wrap="square" rtlCol="0">
            <a:normAutofit/>
          </a:bodyPr>
          <a:lstStyle/>
          <a:p>
            <a:pPr marL="342900" indent="-342900">
              <a:spcAft>
                <a:spcPts val="1200"/>
              </a:spcAft>
              <a:buFont typeface="Arial" pitchFamily="34" charset="0"/>
              <a:buChar char="•"/>
            </a:pPr>
            <a:r>
              <a:rPr lang="en-GB" sz="2400" dirty="0"/>
              <a:t>The resistance of a component depends on its physical construction and may, or may not, be a constant value.</a:t>
            </a:r>
          </a:p>
          <a:p>
            <a:pPr marL="342900" indent="-342900">
              <a:spcAft>
                <a:spcPts val="1200"/>
              </a:spcAft>
              <a:buFont typeface="Arial" pitchFamily="34" charset="0"/>
              <a:buChar char="•"/>
            </a:pPr>
            <a:r>
              <a:rPr lang="en-GB" sz="2400" dirty="0"/>
              <a:t>Resistance is measured in Ohms (</a:t>
            </a:r>
            <a:r>
              <a:rPr lang="en-GB" sz="2400" dirty="0">
                <a:sym typeface="Symbol"/>
              </a:rPr>
              <a:t></a:t>
            </a:r>
            <a:r>
              <a:rPr lang="en-GB" sz="2400" dirty="0"/>
              <a:t>) </a:t>
            </a:r>
          </a:p>
          <a:p>
            <a:pPr marL="342900" indent="-342900">
              <a:spcAft>
                <a:spcPts val="1200"/>
              </a:spcAft>
              <a:buFont typeface="Arial" pitchFamily="34" charset="0"/>
              <a:buChar char="•"/>
            </a:pPr>
            <a:r>
              <a:rPr lang="en-GB" sz="2400" dirty="0"/>
              <a:t>Resistance is defined as:	Resistance = Voltage / Current</a:t>
            </a:r>
          </a:p>
          <a:p>
            <a:pPr marL="342900" indent="-342900">
              <a:spcAft>
                <a:spcPts val="1200"/>
              </a:spcAft>
              <a:buFont typeface="Arial" pitchFamily="34" charset="0"/>
              <a:buChar char="•"/>
            </a:pPr>
            <a:r>
              <a:rPr lang="en-GB" sz="2400" dirty="0"/>
              <a:t>The resistor equation is:	R = V / I</a:t>
            </a:r>
          </a:p>
          <a:p>
            <a:pPr marL="342900" indent="-342900">
              <a:spcAft>
                <a:spcPts val="1200"/>
              </a:spcAft>
              <a:buFont typeface="Arial" pitchFamily="34" charset="0"/>
              <a:buChar char="•"/>
            </a:pPr>
            <a:r>
              <a:rPr lang="en-GB" sz="2400" dirty="0"/>
              <a:t>Variable resistors and potentiometers are components where the resistance can be altered mechanically, by moving something.</a:t>
            </a:r>
          </a:p>
          <a:p>
            <a:pPr marL="342900" indent="-342900">
              <a:spcAft>
                <a:spcPts val="1200"/>
              </a:spcAft>
              <a:buFont typeface="Arial" pitchFamily="34" charset="0"/>
              <a:buChar char="•"/>
            </a:pPr>
            <a:r>
              <a:rPr lang="en-GB" sz="2400" dirty="0"/>
              <a:t>The resistance of an LDR decreases as light level increases</a:t>
            </a:r>
          </a:p>
          <a:p>
            <a:pPr marL="342900" indent="-342900">
              <a:spcAft>
                <a:spcPts val="1200"/>
              </a:spcAft>
              <a:buFont typeface="Arial" pitchFamily="34" charset="0"/>
              <a:buChar char="•"/>
            </a:pPr>
            <a:r>
              <a:rPr lang="en-GB" sz="2400" dirty="0"/>
              <a:t>The resistance of an NTC thermistor decreases as temperature increases.</a:t>
            </a:r>
          </a:p>
        </p:txBody>
      </p:sp>
    </p:spTree>
    <p:extLst>
      <p:ext uri="{BB962C8B-B14F-4D97-AF65-F5344CB8AC3E}">
        <p14:creationId xmlns:p14="http://schemas.microsoft.com/office/powerpoint/2010/main" val="5853232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381000"/>
            <a:ext cx="8229600" cy="830997"/>
          </a:xfrm>
          <a:prstGeom prst="rect">
            <a:avLst/>
          </a:prstGeom>
          <a:solidFill>
            <a:schemeClr val="tx2"/>
          </a:solidFill>
        </p:spPr>
        <p:txBody>
          <a:bodyPr wrap="square" rtlCol="0">
            <a:spAutoFit/>
          </a:bodyPr>
          <a:lstStyle/>
          <a:p>
            <a:pPr algn="ctr"/>
            <a:r>
              <a:rPr lang="en-GB" sz="4800" dirty="0">
                <a:solidFill>
                  <a:schemeClr val="bg1">
                    <a:lumMod val="95000"/>
                  </a:schemeClr>
                </a:solidFill>
              </a:rPr>
              <a:t>Questions</a:t>
            </a:r>
            <a:r>
              <a:rPr lang="en-GB" sz="4800" dirty="0"/>
              <a:t> </a:t>
            </a:r>
          </a:p>
        </p:txBody>
      </p:sp>
      <p:sp>
        <p:nvSpPr>
          <p:cNvPr id="8" name="TextBox 7"/>
          <p:cNvSpPr txBox="1"/>
          <p:nvPr/>
        </p:nvSpPr>
        <p:spPr>
          <a:xfrm>
            <a:off x="457200" y="1524000"/>
            <a:ext cx="8229600" cy="4419600"/>
          </a:xfrm>
          <a:prstGeom prst="rect">
            <a:avLst/>
          </a:prstGeom>
          <a:noFill/>
        </p:spPr>
        <p:txBody>
          <a:bodyPr wrap="square" rtlCol="0">
            <a:normAutofit/>
          </a:bodyPr>
          <a:lstStyle/>
          <a:p>
            <a:pPr marL="457200" indent="-457200">
              <a:spcAft>
                <a:spcPts val="1200"/>
              </a:spcAft>
              <a:buFont typeface="+mj-lt"/>
              <a:buAutoNum type="arabicPeriod"/>
            </a:pPr>
            <a:r>
              <a:rPr lang="en-GB" sz="2400" dirty="0">
                <a:sym typeface="Symbol"/>
              </a:rPr>
              <a:t>What is the difference between a variable resistor and a potentiometer?</a:t>
            </a:r>
          </a:p>
          <a:p>
            <a:pPr marL="457200" indent="-457200">
              <a:spcAft>
                <a:spcPts val="1200"/>
              </a:spcAft>
              <a:buFont typeface="+mj-lt"/>
              <a:buAutoNum type="arabicPeriod"/>
            </a:pPr>
            <a:r>
              <a:rPr lang="en-GB" sz="2400" dirty="0">
                <a:sym typeface="Symbol"/>
              </a:rPr>
              <a:t>What is the difference between an NTC and a PTC thermistor?</a:t>
            </a:r>
          </a:p>
          <a:p>
            <a:pPr marL="457200" indent="-457200">
              <a:spcAft>
                <a:spcPts val="1200"/>
              </a:spcAft>
              <a:buFont typeface="+mj-lt"/>
              <a:buAutoNum type="arabicPeriod"/>
            </a:pPr>
            <a:r>
              <a:rPr lang="en-GB" sz="2400" dirty="0">
                <a:sym typeface="Symbol"/>
              </a:rPr>
              <a:t>What type of thermistor would you normally expect to use?</a:t>
            </a:r>
            <a:endParaRPr lang="en-GB" sz="2400" dirty="0"/>
          </a:p>
        </p:txBody>
      </p:sp>
    </p:spTree>
    <p:extLst>
      <p:ext uri="{BB962C8B-B14F-4D97-AF65-F5344CB8AC3E}">
        <p14:creationId xmlns:p14="http://schemas.microsoft.com/office/powerpoint/2010/main" val="32446179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381000"/>
            <a:ext cx="8229600" cy="830997"/>
          </a:xfrm>
          <a:prstGeom prst="rect">
            <a:avLst/>
          </a:prstGeom>
          <a:solidFill>
            <a:schemeClr val="tx2"/>
          </a:solidFill>
        </p:spPr>
        <p:txBody>
          <a:bodyPr wrap="square" rtlCol="0">
            <a:spAutoFit/>
          </a:bodyPr>
          <a:lstStyle/>
          <a:p>
            <a:pPr algn="ctr"/>
            <a:r>
              <a:rPr lang="en-GB" sz="4800" dirty="0">
                <a:solidFill>
                  <a:schemeClr val="bg1">
                    <a:lumMod val="95000"/>
                  </a:schemeClr>
                </a:solidFill>
              </a:rPr>
              <a:t>Answers</a:t>
            </a:r>
            <a:r>
              <a:rPr lang="en-GB" sz="4800" dirty="0"/>
              <a:t> </a:t>
            </a:r>
          </a:p>
        </p:txBody>
      </p:sp>
      <p:sp>
        <p:nvSpPr>
          <p:cNvPr id="8" name="TextBox 7"/>
          <p:cNvSpPr txBox="1"/>
          <p:nvPr/>
        </p:nvSpPr>
        <p:spPr>
          <a:xfrm>
            <a:off x="457200" y="1447800"/>
            <a:ext cx="8229600" cy="4419600"/>
          </a:xfrm>
          <a:prstGeom prst="rect">
            <a:avLst/>
          </a:prstGeom>
          <a:noFill/>
        </p:spPr>
        <p:txBody>
          <a:bodyPr wrap="square" rtlCol="0">
            <a:normAutofit/>
          </a:bodyPr>
          <a:lstStyle/>
          <a:p>
            <a:pPr marL="457200" indent="-457200">
              <a:spcAft>
                <a:spcPts val="1200"/>
              </a:spcAft>
              <a:buFont typeface="+mj-lt"/>
              <a:buAutoNum type="arabicPeriod"/>
            </a:pPr>
            <a:r>
              <a:rPr lang="en-GB" sz="2400" dirty="0"/>
              <a:t>A variable resistor is a two terminal device. The resistance between the terminals can be changed. A potentiometer is a three terminal device. The resistance between the two end terminals is fixed. The resistance between the either end and the centre terminal can be changed.</a:t>
            </a:r>
          </a:p>
          <a:p>
            <a:pPr marL="457200" indent="-457200">
              <a:spcAft>
                <a:spcPts val="1200"/>
              </a:spcAft>
              <a:buFont typeface="+mj-lt"/>
              <a:buAutoNum type="arabicPeriod"/>
            </a:pPr>
            <a:r>
              <a:rPr lang="en-GB" sz="2400" dirty="0"/>
              <a:t>NTC: resistance </a:t>
            </a:r>
            <a:r>
              <a:rPr lang="en-GB" sz="2400" b="1" dirty="0"/>
              <a:t>increases</a:t>
            </a:r>
            <a:r>
              <a:rPr lang="en-GB" sz="2400" dirty="0"/>
              <a:t> as temperature </a:t>
            </a:r>
            <a:r>
              <a:rPr lang="en-GB" sz="2400" b="1" dirty="0"/>
              <a:t>decreases</a:t>
            </a:r>
          </a:p>
          <a:p>
            <a:pPr lvl="1">
              <a:spcAft>
                <a:spcPts val="1200"/>
              </a:spcAft>
            </a:pPr>
            <a:r>
              <a:rPr lang="en-GB" sz="2400" dirty="0"/>
              <a:t>PTC: resistance </a:t>
            </a:r>
            <a:r>
              <a:rPr lang="en-GB" sz="2400" b="1" dirty="0"/>
              <a:t>increases</a:t>
            </a:r>
            <a:r>
              <a:rPr lang="en-GB" sz="2400" dirty="0"/>
              <a:t> as temperature </a:t>
            </a:r>
            <a:r>
              <a:rPr lang="en-GB" sz="2400" b="1" dirty="0"/>
              <a:t>increases</a:t>
            </a:r>
          </a:p>
          <a:p>
            <a:pPr marL="457200" indent="-457200">
              <a:spcAft>
                <a:spcPts val="1200"/>
              </a:spcAft>
              <a:buFont typeface="+mj-lt"/>
              <a:buAutoNum type="arabicPeriod"/>
            </a:pPr>
            <a:r>
              <a:rPr lang="en-GB" sz="2400" dirty="0"/>
              <a:t>NTC type thermistors are more commonly used (in schools)</a:t>
            </a:r>
          </a:p>
          <a:p>
            <a:pPr marL="457200" indent="-457200">
              <a:spcAft>
                <a:spcPts val="1200"/>
              </a:spcAft>
              <a:buFont typeface="+mj-lt"/>
              <a:buAutoNum type="arabicPeriod"/>
            </a:pPr>
            <a:endParaRPr lang="en-GB" sz="2400" dirty="0"/>
          </a:p>
        </p:txBody>
      </p:sp>
    </p:spTree>
    <p:extLst>
      <p:ext uri="{BB962C8B-B14F-4D97-AF65-F5344CB8AC3E}">
        <p14:creationId xmlns:p14="http://schemas.microsoft.com/office/powerpoint/2010/main" val="42029793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381000"/>
            <a:ext cx="8229600" cy="830997"/>
          </a:xfrm>
          <a:prstGeom prst="rect">
            <a:avLst/>
          </a:prstGeom>
          <a:solidFill>
            <a:schemeClr val="tx2"/>
          </a:solidFill>
        </p:spPr>
        <p:txBody>
          <a:bodyPr wrap="square" rtlCol="0">
            <a:spAutoFit/>
          </a:bodyPr>
          <a:lstStyle/>
          <a:p>
            <a:pPr algn="ctr"/>
            <a:r>
              <a:rPr lang="en-GB" sz="4800" dirty="0">
                <a:solidFill>
                  <a:schemeClr val="bg1">
                    <a:lumMod val="95000"/>
                  </a:schemeClr>
                </a:solidFill>
              </a:rPr>
              <a:t>Properties of Resistors</a:t>
            </a:r>
            <a:endParaRPr lang="en-GB" sz="4800" dirty="0"/>
          </a:p>
        </p:txBody>
      </p:sp>
      <p:sp>
        <p:nvSpPr>
          <p:cNvPr id="8" name="TextBox 7"/>
          <p:cNvSpPr txBox="1"/>
          <p:nvPr/>
        </p:nvSpPr>
        <p:spPr>
          <a:xfrm>
            <a:off x="457200" y="1447800"/>
            <a:ext cx="8229600" cy="4876800"/>
          </a:xfrm>
          <a:prstGeom prst="rect">
            <a:avLst/>
          </a:prstGeom>
          <a:noFill/>
        </p:spPr>
        <p:txBody>
          <a:bodyPr wrap="square" rtlCol="0">
            <a:normAutofit/>
          </a:bodyPr>
          <a:lstStyle/>
          <a:p>
            <a:pPr>
              <a:spcAft>
                <a:spcPts val="1200"/>
              </a:spcAft>
            </a:pPr>
            <a:r>
              <a:rPr lang="en-GB" sz="2400" dirty="0"/>
              <a:t>A </a:t>
            </a:r>
            <a:r>
              <a:rPr lang="en-GB" sz="2400" b="1" dirty="0"/>
              <a:t>resistor</a:t>
            </a:r>
            <a:r>
              <a:rPr lang="en-GB" sz="2400" dirty="0"/>
              <a:t> is a component that opposes the flow of current.</a:t>
            </a:r>
          </a:p>
          <a:p>
            <a:pPr>
              <a:spcAft>
                <a:spcPts val="1200"/>
              </a:spcAft>
            </a:pPr>
            <a:r>
              <a:rPr lang="en-GB" sz="2400" dirty="0"/>
              <a:t>A resistor is a </a:t>
            </a:r>
            <a:r>
              <a:rPr lang="en-GB" sz="2400" b="1" dirty="0"/>
              <a:t>passive</a:t>
            </a:r>
            <a:r>
              <a:rPr lang="en-GB" sz="2400" dirty="0"/>
              <a:t> component, it does not require a power supply to operate, the resistance is a property of the material that the resistor is made from.</a:t>
            </a:r>
          </a:p>
          <a:p>
            <a:pPr>
              <a:spcAft>
                <a:spcPts val="1200"/>
              </a:spcAft>
            </a:pPr>
            <a:r>
              <a:rPr lang="en-GB" sz="2400" dirty="0"/>
              <a:t>When current flows through a resistor, it dissipates </a:t>
            </a:r>
            <a:r>
              <a:rPr lang="en-GB" sz="2400" b="1" dirty="0"/>
              <a:t>energy</a:t>
            </a:r>
            <a:r>
              <a:rPr lang="en-GB" sz="2400" dirty="0"/>
              <a:t> and gets </a:t>
            </a:r>
            <a:r>
              <a:rPr lang="en-GB" sz="2400" b="1" dirty="0"/>
              <a:t>hot</a:t>
            </a:r>
            <a:r>
              <a:rPr lang="en-GB" sz="2400" dirty="0"/>
              <a:t> - this may or may not be useful! All resistors have a maximum power rating which, if exceeded, results in damage.</a:t>
            </a:r>
          </a:p>
          <a:p>
            <a:pPr>
              <a:spcAft>
                <a:spcPts val="1200"/>
              </a:spcAft>
            </a:pPr>
            <a:r>
              <a:rPr lang="en-GB" sz="2400" dirty="0"/>
              <a:t>Resistance is measured in </a:t>
            </a:r>
            <a:r>
              <a:rPr lang="en-GB" sz="2400" b="1" dirty="0"/>
              <a:t>ohms</a:t>
            </a:r>
            <a:r>
              <a:rPr lang="en-GB" sz="2400" dirty="0"/>
              <a:t> </a:t>
            </a:r>
            <a:r>
              <a:rPr lang="en-GB" sz="2400" spc="300" dirty="0"/>
              <a:t>(</a:t>
            </a:r>
            <a:r>
              <a:rPr lang="en-GB" sz="2400" spc="300" dirty="0">
                <a:sym typeface="Symbol"/>
              </a:rPr>
              <a:t></a:t>
            </a:r>
            <a:r>
              <a:rPr lang="en-GB" sz="2400" spc="300" dirty="0"/>
              <a:t>)</a:t>
            </a:r>
            <a:r>
              <a:rPr lang="en-GB" sz="2400" dirty="0"/>
              <a:t>and all resistors have a </a:t>
            </a:r>
            <a:r>
              <a:rPr lang="en-GB" sz="2400" b="1" dirty="0"/>
              <a:t>tolerance</a:t>
            </a:r>
            <a:r>
              <a:rPr lang="en-GB" sz="2400" dirty="0"/>
              <a:t> that indicates how close they actually are to the stated value of resistance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381000"/>
            <a:ext cx="8229600" cy="830997"/>
          </a:xfrm>
          <a:prstGeom prst="rect">
            <a:avLst/>
          </a:prstGeom>
          <a:solidFill>
            <a:schemeClr val="tx2"/>
          </a:solidFill>
        </p:spPr>
        <p:txBody>
          <a:bodyPr wrap="square" rtlCol="0">
            <a:spAutoFit/>
          </a:bodyPr>
          <a:lstStyle/>
          <a:p>
            <a:pPr algn="ctr"/>
            <a:r>
              <a:rPr lang="en-GB" sz="4800" dirty="0">
                <a:solidFill>
                  <a:schemeClr val="bg1">
                    <a:lumMod val="95000"/>
                  </a:schemeClr>
                </a:solidFill>
              </a:rPr>
              <a:t>Fixed Resistors</a:t>
            </a:r>
            <a:endParaRPr lang="en-GB" sz="4800" dirty="0"/>
          </a:p>
        </p:txBody>
      </p:sp>
      <p:sp>
        <p:nvSpPr>
          <p:cNvPr id="8" name="TextBox 7"/>
          <p:cNvSpPr txBox="1"/>
          <p:nvPr/>
        </p:nvSpPr>
        <p:spPr>
          <a:xfrm>
            <a:off x="457200" y="1524000"/>
            <a:ext cx="8229600" cy="3048000"/>
          </a:xfrm>
          <a:prstGeom prst="rect">
            <a:avLst/>
          </a:prstGeom>
          <a:noFill/>
        </p:spPr>
        <p:txBody>
          <a:bodyPr wrap="square" rtlCol="0">
            <a:normAutofit/>
          </a:bodyPr>
          <a:lstStyle/>
          <a:p>
            <a:pPr>
              <a:spcAft>
                <a:spcPts val="1200"/>
              </a:spcAft>
            </a:pPr>
            <a:r>
              <a:rPr lang="en-GB" sz="2400" dirty="0"/>
              <a:t>A </a:t>
            </a:r>
            <a:r>
              <a:rPr lang="en-GB" sz="2400" b="1" dirty="0"/>
              <a:t>fixed resistor </a:t>
            </a:r>
            <a:r>
              <a:rPr lang="en-GB" sz="2400" dirty="0"/>
              <a:t>is, as the name suggests, a fixed predetermined value. Lower power resistors are either made from carbon film or metal film. Power resistors can be either ceramic or wire wound.</a:t>
            </a:r>
          </a:p>
          <a:p>
            <a:pPr>
              <a:spcAft>
                <a:spcPts val="1200"/>
              </a:spcAft>
            </a:pPr>
            <a:r>
              <a:rPr lang="en-GB" sz="2400" dirty="0"/>
              <a:t>Fixed resistors obey </a:t>
            </a:r>
            <a:r>
              <a:rPr lang="en-GB" sz="2400" b="1" dirty="0"/>
              <a:t>Ohm’s Law </a:t>
            </a:r>
            <a:r>
              <a:rPr lang="en-GB" sz="2400" dirty="0"/>
              <a:t>which states that the </a:t>
            </a:r>
            <a:r>
              <a:rPr lang="en-GB" sz="2400" i="1" dirty="0"/>
              <a:t>Potential Difference and Current are directly proportiona</a:t>
            </a:r>
            <a:r>
              <a:rPr lang="en-GB" sz="2400" dirty="0"/>
              <a:t>l at a constant temperature.</a:t>
            </a:r>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7200" y="4605256"/>
            <a:ext cx="2032000" cy="1884680"/>
          </a:xfrm>
          <a:prstGeom prst="rect">
            <a:avLst/>
          </a:prstGeo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667001" y="4572001"/>
            <a:ext cx="2236920" cy="1917936"/>
          </a:xfrm>
          <a:prstGeom prst="rect">
            <a:avLst/>
          </a:prstGeom>
        </p:spPr>
      </p:pic>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105400" y="4605256"/>
            <a:ext cx="2198131" cy="1884679"/>
          </a:xfrm>
          <a:prstGeom prst="rect">
            <a:avLst/>
          </a:prstGeom>
        </p:spPr>
      </p:pic>
      <p:pic>
        <p:nvPicPr>
          <p:cNvPr id="7" name="Pictur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flipV="1">
            <a:off x="7214400" y="4572000"/>
            <a:ext cx="1472400" cy="405492"/>
          </a:xfrm>
          <a:prstGeom prst="rect">
            <a:avLst/>
          </a:prstGeom>
        </p:spPr>
      </p:pic>
    </p:spTree>
    <p:extLst>
      <p:ext uri="{BB962C8B-B14F-4D97-AF65-F5344CB8AC3E}">
        <p14:creationId xmlns:p14="http://schemas.microsoft.com/office/powerpoint/2010/main" val="37220979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381000"/>
            <a:ext cx="8229600" cy="830997"/>
          </a:xfrm>
          <a:prstGeom prst="rect">
            <a:avLst/>
          </a:prstGeom>
          <a:solidFill>
            <a:schemeClr val="tx2"/>
          </a:solidFill>
        </p:spPr>
        <p:txBody>
          <a:bodyPr wrap="square" rtlCol="0">
            <a:spAutoFit/>
          </a:bodyPr>
          <a:lstStyle/>
          <a:p>
            <a:pPr algn="ctr"/>
            <a:r>
              <a:rPr lang="en-GB" sz="4800" dirty="0">
                <a:solidFill>
                  <a:schemeClr val="bg1">
                    <a:lumMod val="95000"/>
                  </a:schemeClr>
                </a:solidFill>
              </a:rPr>
              <a:t>Variable Resistors</a:t>
            </a:r>
            <a:endParaRPr lang="en-GB" sz="4800" dirty="0"/>
          </a:p>
        </p:txBody>
      </p:sp>
      <p:sp>
        <p:nvSpPr>
          <p:cNvPr id="8" name="TextBox 7"/>
          <p:cNvSpPr txBox="1"/>
          <p:nvPr/>
        </p:nvSpPr>
        <p:spPr>
          <a:xfrm>
            <a:off x="457200" y="1524000"/>
            <a:ext cx="8229600" cy="3200400"/>
          </a:xfrm>
          <a:prstGeom prst="rect">
            <a:avLst/>
          </a:prstGeom>
          <a:noFill/>
        </p:spPr>
        <p:txBody>
          <a:bodyPr wrap="square" rtlCol="0">
            <a:normAutofit/>
          </a:bodyPr>
          <a:lstStyle/>
          <a:p>
            <a:pPr>
              <a:spcAft>
                <a:spcPts val="1200"/>
              </a:spcAft>
            </a:pPr>
            <a:r>
              <a:rPr lang="en-GB" sz="2400" dirty="0"/>
              <a:t>A </a:t>
            </a:r>
            <a:r>
              <a:rPr lang="en-GB" sz="2400" b="1" dirty="0"/>
              <a:t>variable resistor </a:t>
            </a:r>
            <a:r>
              <a:rPr lang="en-GB" sz="2400" dirty="0"/>
              <a:t>is, as the name suggests, able to have a range of resistances between </a:t>
            </a:r>
            <a:r>
              <a:rPr lang="en-GB" sz="2400" b="1" dirty="0"/>
              <a:t>zero</a:t>
            </a:r>
            <a:r>
              <a:rPr lang="en-GB" sz="2400" dirty="0"/>
              <a:t> and some stated </a:t>
            </a:r>
            <a:r>
              <a:rPr lang="en-GB" sz="2400" b="1" dirty="0"/>
              <a:t>maximum</a:t>
            </a:r>
            <a:r>
              <a:rPr lang="en-GB" sz="2400" dirty="0"/>
              <a:t> resistance.</a:t>
            </a:r>
          </a:p>
          <a:p>
            <a:pPr>
              <a:spcAft>
                <a:spcPts val="1200"/>
              </a:spcAft>
            </a:pPr>
            <a:r>
              <a:rPr lang="en-GB" sz="2400" dirty="0"/>
              <a:t>Therefore a 1</a:t>
            </a:r>
            <a:r>
              <a:rPr lang="en-GB" sz="2400" spc="300" dirty="0"/>
              <a:t>0</a:t>
            </a:r>
            <a:r>
              <a:rPr lang="en-GB" sz="2400" dirty="0"/>
              <a:t>k</a:t>
            </a:r>
            <a:r>
              <a:rPr lang="en-GB" sz="2400" dirty="0">
                <a:sym typeface="Symbol"/>
              </a:rPr>
              <a:t> variable resistor can have any value between </a:t>
            </a:r>
            <a:r>
              <a:rPr lang="en-GB" sz="2400" spc="300" dirty="0">
                <a:sym typeface="Symbol"/>
              </a:rPr>
              <a:t>0</a:t>
            </a:r>
            <a:r>
              <a:rPr lang="en-GB" sz="2400" dirty="0">
                <a:sym typeface="Symbol"/>
              </a:rPr>
              <a:t> and 1</a:t>
            </a:r>
            <a:r>
              <a:rPr lang="en-GB" sz="2400" spc="300" dirty="0">
                <a:sym typeface="Symbol"/>
              </a:rPr>
              <a:t>0</a:t>
            </a:r>
            <a:r>
              <a:rPr lang="en-GB" sz="2400" dirty="0">
                <a:sym typeface="Symbol"/>
              </a:rPr>
              <a:t>k as determined by the user.</a:t>
            </a:r>
          </a:p>
          <a:p>
            <a:pPr>
              <a:spcAft>
                <a:spcPts val="1200"/>
              </a:spcAft>
            </a:pPr>
            <a:r>
              <a:rPr lang="en-GB" sz="2400" dirty="0">
                <a:sym typeface="Symbol"/>
              </a:rPr>
              <a:t>Variable resistors are used to </a:t>
            </a:r>
            <a:r>
              <a:rPr lang="en-GB" sz="2400" b="1" dirty="0">
                <a:sym typeface="Symbol"/>
              </a:rPr>
              <a:t>control the current </a:t>
            </a:r>
            <a:r>
              <a:rPr lang="en-GB" sz="2400" dirty="0">
                <a:sym typeface="Symbol"/>
              </a:rPr>
              <a:t>in a circuit, an example might be dimming a bulb or slowing a motor.</a:t>
            </a: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200" y="4876800"/>
            <a:ext cx="2920200" cy="1483171"/>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38600" y="4876800"/>
            <a:ext cx="2996400" cy="1483171"/>
          </a:xfrm>
          <a:prstGeom prst="rect">
            <a:avLst/>
          </a:prstGeom>
        </p:spPr>
      </p:pic>
    </p:spTree>
    <p:extLst>
      <p:ext uri="{BB962C8B-B14F-4D97-AF65-F5344CB8AC3E}">
        <p14:creationId xmlns:p14="http://schemas.microsoft.com/office/powerpoint/2010/main" val="6373888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381000"/>
            <a:ext cx="8229600" cy="830997"/>
          </a:xfrm>
          <a:prstGeom prst="rect">
            <a:avLst/>
          </a:prstGeom>
          <a:solidFill>
            <a:schemeClr val="tx2"/>
          </a:solidFill>
        </p:spPr>
        <p:txBody>
          <a:bodyPr wrap="square" rtlCol="0">
            <a:spAutoFit/>
          </a:bodyPr>
          <a:lstStyle/>
          <a:p>
            <a:pPr algn="ctr"/>
            <a:r>
              <a:rPr lang="en-GB" sz="4800" dirty="0">
                <a:solidFill>
                  <a:schemeClr val="bg1">
                    <a:lumMod val="95000"/>
                  </a:schemeClr>
                </a:solidFill>
              </a:rPr>
              <a:t>Potentiometers</a:t>
            </a:r>
            <a:endParaRPr lang="en-GB" sz="4800" dirty="0"/>
          </a:p>
        </p:txBody>
      </p:sp>
      <p:sp>
        <p:nvSpPr>
          <p:cNvPr id="8" name="TextBox 7"/>
          <p:cNvSpPr txBox="1"/>
          <p:nvPr/>
        </p:nvSpPr>
        <p:spPr>
          <a:xfrm>
            <a:off x="457200" y="1447800"/>
            <a:ext cx="8229600" cy="3429000"/>
          </a:xfrm>
          <a:prstGeom prst="rect">
            <a:avLst/>
          </a:prstGeom>
          <a:noFill/>
        </p:spPr>
        <p:txBody>
          <a:bodyPr wrap="square" rtlCol="0">
            <a:normAutofit/>
          </a:bodyPr>
          <a:lstStyle/>
          <a:p>
            <a:pPr>
              <a:spcAft>
                <a:spcPts val="1200"/>
              </a:spcAft>
            </a:pPr>
            <a:r>
              <a:rPr lang="en-GB" sz="2400" dirty="0"/>
              <a:t>A </a:t>
            </a:r>
            <a:r>
              <a:rPr lang="en-GB" sz="2400" b="1" dirty="0"/>
              <a:t>potentiometer</a:t>
            </a:r>
            <a:r>
              <a:rPr lang="en-GB" sz="2400" dirty="0"/>
              <a:t> is a much more useful form of </a:t>
            </a:r>
            <a:r>
              <a:rPr lang="en-GB" sz="2400" b="1" dirty="0"/>
              <a:t>variable</a:t>
            </a:r>
            <a:r>
              <a:rPr lang="en-GB" sz="2400" dirty="0"/>
              <a:t> resistor. In fact a variable resistor is, in reality, a potentiometer with one of the connections remaining unused.</a:t>
            </a:r>
          </a:p>
          <a:p>
            <a:pPr>
              <a:spcAft>
                <a:spcPts val="1200"/>
              </a:spcAft>
            </a:pPr>
            <a:r>
              <a:rPr lang="en-GB" sz="2400" dirty="0"/>
              <a:t>A potentiometer has </a:t>
            </a:r>
            <a:r>
              <a:rPr lang="en-GB" sz="2400" b="1" dirty="0"/>
              <a:t>3 connections</a:t>
            </a:r>
            <a:r>
              <a:rPr lang="en-GB" sz="2400" dirty="0"/>
              <a:t>. The resistance between the two outer connections is a </a:t>
            </a:r>
            <a:r>
              <a:rPr lang="en-GB" sz="2400" b="1" dirty="0"/>
              <a:t>fixed</a:t>
            </a:r>
            <a:r>
              <a:rPr lang="en-GB" sz="2400" dirty="0"/>
              <a:t> value. The resistances between the centre connection and each of the two outer connections is variable – but the two always </a:t>
            </a:r>
            <a:r>
              <a:rPr lang="en-GB" sz="2400" b="1" dirty="0"/>
              <a:t>add up </a:t>
            </a:r>
            <a:r>
              <a:rPr lang="en-GB" sz="2400" dirty="0"/>
              <a:t>to the same total resistance.</a:t>
            </a: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4800" y="4876800"/>
            <a:ext cx="4876800" cy="1896827"/>
          </a:xfrm>
          <a:prstGeom prst="rect">
            <a:avLst/>
          </a:prstGeom>
        </p:spPr>
      </p:pic>
      <p:sp>
        <p:nvSpPr>
          <p:cNvPr id="6" name="Rectangular Callout 5"/>
          <p:cNvSpPr/>
          <p:nvPr/>
        </p:nvSpPr>
        <p:spPr>
          <a:xfrm>
            <a:off x="5562600" y="4876800"/>
            <a:ext cx="3352800" cy="1600200"/>
          </a:xfrm>
          <a:prstGeom prst="wedgeRectCallout">
            <a:avLst>
              <a:gd name="adj1" fmla="val -62336"/>
              <a:gd name="adj2" fmla="val -793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The resistance between the outer most terminals is always 10k</a:t>
            </a:r>
            <a:r>
              <a:rPr lang="el-GR" dirty="0"/>
              <a:t>Ω</a:t>
            </a:r>
            <a:endParaRPr lang="en-GB" dirty="0"/>
          </a:p>
          <a:p>
            <a:pPr algn="ctr"/>
            <a:r>
              <a:rPr lang="en-GB" dirty="0"/>
              <a:t>The resistance between the centre terminal and the outer terminals always adds up to 10k</a:t>
            </a:r>
            <a:r>
              <a:rPr lang="el-GR" dirty="0"/>
              <a:t>Ω</a:t>
            </a:r>
            <a:endParaRPr lang="en-GB" dirty="0"/>
          </a:p>
        </p:txBody>
      </p:sp>
    </p:spTree>
    <p:extLst>
      <p:ext uri="{BB962C8B-B14F-4D97-AF65-F5344CB8AC3E}">
        <p14:creationId xmlns:p14="http://schemas.microsoft.com/office/powerpoint/2010/main" val="4016265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381000"/>
            <a:ext cx="8229600" cy="830997"/>
          </a:xfrm>
          <a:prstGeom prst="rect">
            <a:avLst/>
          </a:prstGeom>
          <a:solidFill>
            <a:schemeClr val="tx2"/>
          </a:solidFill>
        </p:spPr>
        <p:txBody>
          <a:bodyPr wrap="square" rtlCol="0">
            <a:spAutoFit/>
          </a:bodyPr>
          <a:lstStyle/>
          <a:p>
            <a:pPr algn="ctr"/>
            <a:r>
              <a:rPr lang="en-GB" sz="4800" dirty="0">
                <a:solidFill>
                  <a:schemeClr val="bg1">
                    <a:lumMod val="95000"/>
                  </a:schemeClr>
                </a:solidFill>
              </a:rPr>
              <a:t>Potentiometers</a:t>
            </a:r>
            <a:endParaRPr lang="en-GB" sz="4800" dirty="0"/>
          </a:p>
        </p:txBody>
      </p:sp>
      <p:sp>
        <p:nvSpPr>
          <p:cNvPr id="8" name="TextBox 7"/>
          <p:cNvSpPr txBox="1"/>
          <p:nvPr/>
        </p:nvSpPr>
        <p:spPr>
          <a:xfrm>
            <a:off x="457200" y="1524000"/>
            <a:ext cx="8229600" cy="1752600"/>
          </a:xfrm>
          <a:prstGeom prst="rect">
            <a:avLst/>
          </a:prstGeom>
          <a:noFill/>
        </p:spPr>
        <p:txBody>
          <a:bodyPr wrap="square" rtlCol="0">
            <a:normAutofit/>
          </a:bodyPr>
          <a:lstStyle/>
          <a:p>
            <a:pPr>
              <a:spcAft>
                <a:spcPts val="1200"/>
              </a:spcAft>
            </a:pPr>
            <a:r>
              <a:rPr lang="en-GB" sz="2400" dirty="0"/>
              <a:t>Inside a potentiometer a sliding contact moves along a carbon track (or a wire wound track) – the resistance of the track remains fixed but the resistance between the end and the sliding contact changes</a:t>
            </a: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4800" y="3278372"/>
            <a:ext cx="3305139" cy="3429000"/>
          </a:xfrm>
          <a:prstGeom prst="rect">
            <a:avLst/>
          </a:prstGeom>
        </p:spPr>
      </p:pic>
      <p:sp>
        <p:nvSpPr>
          <p:cNvPr id="5" name="TextBox 4"/>
          <p:cNvSpPr txBox="1"/>
          <p:nvPr/>
        </p:nvSpPr>
        <p:spPr>
          <a:xfrm>
            <a:off x="4191000" y="3276600"/>
            <a:ext cx="4495800" cy="3323987"/>
          </a:xfrm>
          <a:prstGeom prst="rect">
            <a:avLst/>
          </a:prstGeom>
          <a:noFill/>
        </p:spPr>
        <p:txBody>
          <a:bodyPr wrap="square" rtlCol="0">
            <a:spAutoFit/>
          </a:bodyPr>
          <a:lstStyle/>
          <a:p>
            <a:r>
              <a:rPr lang="en-GB" sz="2400" dirty="0"/>
              <a:t>The carbon track is effectively a fixed value resistor and the sliding contact connects to a section of the carbon track. A potentiometer is effectively </a:t>
            </a:r>
            <a:r>
              <a:rPr lang="en-GB" sz="2400" b="1" dirty="0"/>
              <a:t>two</a:t>
            </a:r>
            <a:r>
              <a:rPr lang="en-GB" sz="2400" dirty="0"/>
              <a:t> resistors in </a:t>
            </a:r>
            <a:r>
              <a:rPr lang="en-GB" sz="2400" b="1" dirty="0"/>
              <a:t>series</a:t>
            </a:r>
            <a:r>
              <a:rPr lang="en-GB" sz="2400" dirty="0"/>
              <a:t> – as the value of one resistor increases, the other decreases to that their total remains constant</a:t>
            </a:r>
            <a:r>
              <a:rPr lang="en-GB" dirty="0"/>
              <a:t>.</a:t>
            </a:r>
          </a:p>
          <a:p>
            <a:endParaRPr lang="en-GB" dirty="0"/>
          </a:p>
        </p:txBody>
      </p:sp>
    </p:spTree>
    <p:extLst>
      <p:ext uri="{BB962C8B-B14F-4D97-AF65-F5344CB8AC3E}">
        <p14:creationId xmlns:p14="http://schemas.microsoft.com/office/powerpoint/2010/main" val="32350035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381000"/>
            <a:ext cx="8229600" cy="830997"/>
          </a:xfrm>
          <a:prstGeom prst="rect">
            <a:avLst/>
          </a:prstGeom>
          <a:solidFill>
            <a:schemeClr val="tx2"/>
          </a:solidFill>
        </p:spPr>
        <p:txBody>
          <a:bodyPr wrap="square" rtlCol="0">
            <a:spAutoFit/>
          </a:bodyPr>
          <a:lstStyle/>
          <a:p>
            <a:pPr algn="ctr"/>
            <a:r>
              <a:rPr lang="en-GB" sz="4800" dirty="0">
                <a:solidFill>
                  <a:schemeClr val="bg1">
                    <a:lumMod val="95000"/>
                  </a:schemeClr>
                </a:solidFill>
              </a:rPr>
              <a:t>Potentiometers</a:t>
            </a:r>
            <a:endParaRPr lang="en-GB" sz="4800" dirty="0"/>
          </a:p>
        </p:txBody>
      </p:sp>
      <p:sp>
        <p:nvSpPr>
          <p:cNvPr id="8" name="TextBox 7"/>
          <p:cNvSpPr txBox="1"/>
          <p:nvPr/>
        </p:nvSpPr>
        <p:spPr>
          <a:xfrm>
            <a:off x="457200" y="1521521"/>
            <a:ext cx="8229600" cy="3050479"/>
          </a:xfrm>
          <a:prstGeom prst="rect">
            <a:avLst/>
          </a:prstGeom>
          <a:noFill/>
        </p:spPr>
        <p:txBody>
          <a:bodyPr wrap="square" rtlCol="0">
            <a:normAutofit/>
          </a:bodyPr>
          <a:lstStyle/>
          <a:p>
            <a:pPr>
              <a:spcAft>
                <a:spcPts val="1200"/>
              </a:spcAft>
            </a:pPr>
            <a:r>
              <a:rPr lang="en-GB" sz="2400" dirty="0"/>
              <a:t>The resistance of a rotary or linear potentiometer can either change linearly with position or logarithmically with position. </a:t>
            </a:r>
          </a:p>
          <a:p>
            <a:pPr>
              <a:spcAft>
                <a:spcPts val="1200"/>
              </a:spcAft>
            </a:pPr>
            <a:r>
              <a:rPr lang="en-GB" sz="2400" dirty="0"/>
              <a:t>In the case of the logarithmic potentiometer (“log pot” for short), a small change in position results in a small change in resistance at one end of the track but the same small change of position results in a large change in resistance at the other end of the track.</a:t>
            </a: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4800" y="4553966"/>
            <a:ext cx="3352800" cy="2070354"/>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943600" y="5491124"/>
            <a:ext cx="2743200" cy="1133195"/>
          </a:xfrm>
          <a:prstGeom prst="rect">
            <a:avLst/>
          </a:prstGeom>
        </p:spPr>
      </p:pic>
      <p:sp>
        <p:nvSpPr>
          <p:cNvPr id="6" name="Rectangular Callout 5"/>
          <p:cNvSpPr/>
          <p:nvPr/>
        </p:nvSpPr>
        <p:spPr>
          <a:xfrm>
            <a:off x="3962400" y="4572000"/>
            <a:ext cx="4953000" cy="609600"/>
          </a:xfrm>
          <a:prstGeom prst="wedgeRectCallout">
            <a:avLst>
              <a:gd name="adj1" fmla="val -53241"/>
              <a:gd name="adj2" fmla="val 16366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A Linear potentiometer is marked with a B</a:t>
            </a:r>
          </a:p>
          <a:p>
            <a:pPr algn="ctr"/>
            <a:r>
              <a:rPr lang="en-GB" dirty="0"/>
              <a:t>A Logarithmic potentiometer is marked with an A</a:t>
            </a:r>
          </a:p>
        </p:txBody>
      </p:sp>
    </p:spTree>
    <p:extLst>
      <p:ext uri="{BB962C8B-B14F-4D97-AF65-F5344CB8AC3E}">
        <p14:creationId xmlns:p14="http://schemas.microsoft.com/office/powerpoint/2010/main" val="19231499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381000"/>
            <a:ext cx="8229600" cy="830997"/>
          </a:xfrm>
          <a:prstGeom prst="rect">
            <a:avLst/>
          </a:prstGeom>
          <a:solidFill>
            <a:schemeClr val="tx2"/>
          </a:solidFill>
        </p:spPr>
        <p:txBody>
          <a:bodyPr wrap="square" rtlCol="0">
            <a:spAutoFit/>
          </a:bodyPr>
          <a:lstStyle/>
          <a:p>
            <a:pPr algn="ctr"/>
            <a:r>
              <a:rPr lang="en-GB" sz="4800" dirty="0">
                <a:solidFill>
                  <a:schemeClr val="bg1">
                    <a:lumMod val="95000"/>
                  </a:schemeClr>
                </a:solidFill>
              </a:rPr>
              <a:t>Potentiometers</a:t>
            </a:r>
            <a:endParaRPr lang="en-GB" sz="4800" dirty="0"/>
          </a:p>
        </p:txBody>
      </p:sp>
      <p:sp>
        <p:nvSpPr>
          <p:cNvPr id="8" name="TextBox 7"/>
          <p:cNvSpPr txBox="1"/>
          <p:nvPr/>
        </p:nvSpPr>
        <p:spPr>
          <a:xfrm>
            <a:off x="457200" y="1447800"/>
            <a:ext cx="8229600" cy="2667000"/>
          </a:xfrm>
          <a:prstGeom prst="rect">
            <a:avLst/>
          </a:prstGeom>
          <a:noFill/>
        </p:spPr>
        <p:txBody>
          <a:bodyPr wrap="square" rtlCol="0">
            <a:normAutofit/>
          </a:bodyPr>
          <a:lstStyle/>
          <a:p>
            <a:pPr>
              <a:spcAft>
                <a:spcPts val="1200"/>
              </a:spcAft>
            </a:pPr>
            <a:r>
              <a:rPr lang="en-GB" sz="2400" dirty="0"/>
              <a:t>The function of a potentiometer is to act as a potential divider. A potential difference is applied across the outer most connections. The inner connection is a fraction of the applied potential difference.</a:t>
            </a:r>
          </a:p>
          <a:p>
            <a:pPr>
              <a:spcAft>
                <a:spcPts val="1200"/>
              </a:spcAft>
            </a:pPr>
            <a:r>
              <a:rPr lang="en-GB" sz="2400" dirty="0"/>
              <a:t>This is useful in voltage supplies (Lin) and volume controls (Log) </a:t>
            </a: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8977" y="4465079"/>
            <a:ext cx="4024423" cy="2042047"/>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98210" y="4465078"/>
            <a:ext cx="3988590" cy="2042047"/>
          </a:xfrm>
          <a:prstGeom prst="rect">
            <a:avLst/>
          </a:prstGeom>
        </p:spPr>
      </p:pic>
    </p:spTree>
    <p:extLst>
      <p:ext uri="{BB962C8B-B14F-4D97-AF65-F5344CB8AC3E}">
        <p14:creationId xmlns:p14="http://schemas.microsoft.com/office/powerpoint/2010/main" val="21394241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381000"/>
            <a:ext cx="8229600" cy="830997"/>
          </a:xfrm>
          <a:prstGeom prst="rect">
            <a:avLst/>
          </a:prstGeom>
          <a:solidFill>
            <a:schemeClr val="tx2"/>
          </a:solidFill>
        </p:spPr>
        <p:txBody>
          <a:bodyPr wrap="square" rtlCol="0">
            <a:spAutoFit/>
          </a:bodyPr>
          <a:lstStyle/>
          <a:p>
            <a:pPr algn="ctr"/>
            <a:r>
              <a:rPr lang="en-GB" sz="4800" dirty="0">
                <a:solidFill>
                  <a:schemeClr val="bg1">
                    <a:lumMod val="95000"/>
                  </a:schemeClr>
                </a:solidFill>
              </a:rPr>
              <a:t>Rheostats</a:t>
            </a:r>
            <a:endParaRPr lang="en-GB" sz="4800" dirty="0"/>
          </a:p>
        </p:txBody>
      </p:sp>
      <p:sp>
        <p:nvSpPr>
          <p:cNvPr id="8" name="TextBox 7"/>
          <p:cNvSpPr txBox="1"/>
          <p:nvPr/>
        </p:nvSpPr>
        <p:spPr>
          <a:xfrm>
            <a:off x="457200" y="1524000"/>
            <a:ext cx="8229600" cy="2209800"/>
          </a:xfrm>
          <a:prstGeom prst="rect">
            <a:avLst/>
          </a:prstGeom>
          <a:noFill/>
        </p:spPr>
        <p:txBody>
          <a:bodyPr wrap="square" rtlCol="0">
            <a:normAutofit/>
          </a:bodyPr>
          <a:lstStyle/>
          <a:p>
            <a:pPr>
              <a:spcAft>
                <a:spcPts val="1200"/>
              </a:spcAft>
            </a:pPr>
            <a:r>
              <a:rPr lang="en-GB" sz="2400" dirty="0"/>
              <a:t>A rheostat is a potentiometer that can handle large currents. Therefore, a rheostat is a power version of a potentiometer.</a:t>
            </a:r>
          </a:p>
          <a:p>
            <a:pPr>
              <a:spcAft>
                <a:spcPts val="1200"/>
              </a:spcAft>
            </a:pPr>
            <a:r>
              <a:rPr lang="en-GB" sz="2400" dirty="0"/>
              <a:t>Rheostats are often used to limit current and are most often configured as a simple variable resistor.</a:t>
            </a: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200" y="3439886"/>
            <a:ext cx="5815972" cy="2057400"/>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715000" y="5082119"/>
            <a:ext cx="2767800" cy="1405767"/>
          </a:xfrm>
          <a:prstGeom prst="rect">
            <a:avLst/>
          </a:prstGeom>
        </p:spPr>
      </p:pic>
    </p:spTree>
    <p:extLst>
      <p:ext uri="{BB962C8B-B14F-4D97-AF65-F5344CB8AC3E}">
        <p14:creationId xmlns:p14="http://schemas.microsoft.com/office/powerpoint/2010/main" val="308005012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578</TotalTime>
  <Words>1107</Words>
  <Application>Microsoft Office PowerPoint</Application>
  <PresentationFormat>On-screen Show (4:3)</PresentationFormat>
  <Paragraphs>68</Paragraphs>
  <Slides>16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16</vt:i4>
      </vt:variant>
    </vt:vector>
  </HeadingPairs>
  <TitlesOfParts>
    <vt:vector size="19" baseType="lpstr">
      <vt:lpstr>Arial</vt:lpstr>
      <vt:lpstr>Calibri</vt:lpstr>
      <vt:lpstr>Office Theme</vt:lpstr>
      <vt:lpstr>Resistors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Paul</dc:creator>
  <cp:lastModifiedBy>Paul Nicholls</cp:lastModifiedBy>
  <cp:revision>66</cp:revision>
  <dcterms:created xsi:type="dcterms:W3CDTF">2006-08-16T00:00:00Z</dcterms:created>
  <dcterms:modified xsi:type="dcterms:W3CDTF">2020-08-11T18:06:18Z</dcterms:modified>
  <cp:contentStatus/>
</cp:coreProperties>
</file>