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3" r:id="rId3"/>
    <p:sldId id="264" r:id="rId4"/>
    <p:sldId id="272" r:id="rId5"/>
    <p:sldId id="285" r:id="rId6"/>
    <p:sldId id="274" r:id="rId7"/>
    <p:sldId id="276" r:id="rId8"/>
    <p:sldId id="277" r:id="rId9"/>
    <p:sldId id="278" r:id="rId10"/>
    <p:sldId id="280" r:id="rId11"/>
    <p:sldId id="281" r:id="rId12"/>
    <p:sldId id="279" r:id="rId13"/>
    <p:sldId id="282" r:id="rId14"/>
    <p:sldId id="283" r:id="rId15"/>
    <p:sldId id="284" r:id="rId16"/>
    <p:sldId id="269" r:id="rId17"/>
    <p:sldId id="270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8" d="100"/>
          <a:sy n="88" d="100"/>
        </p:scale>
        <p:origin x="885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fnicholls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circuit board&#10;&#10;Description generated with very high confidence">
            <a:extLst>
              <a:ext uri="{FF2B5EF4-FFF2-40B4-BE49-F238E27FC236}">
                <a16:creationId xmlns:a16="http://schemas.microsoft.com/office/drawing/2014/main" id="{DD902B4D-1131-4732-A08F-BB32DE3E742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332757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71727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GB" sz="6000" dirty="0">
                <a:solidFill>
                  <a:schemeClr val="bg1">
                    <a:lumMod val="85000"/>
                  </a:schemeClr>
                </a:solidFill>
              </a:rPr>
              <a:t>Resistors in Series &amp; Parallel</a:t>
            </a:r>
            <a:r>
              <a:rPr lang="en-GB" sz="4800" dirty="0">
                <a:solidFill>
                  <a:schemeClr val="bg1">
                    <a:lumMod val="85000"/>
                  </a:schemeClr>
                </a:solidFill>
              </a:rPr>
              <a:t>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45629" y="6172200"/>
            <a:ext cx="2667000" cy="457200"/>
          </a:xfrm>
        </p:spPr>
        <p:txBody>
          <a:bodyPr/>
          <a:lstStyle/>
          <a:p>
            <a:pPr algn="r"/>
            <a:r>
              <a:rPr lang="en-GB" sz="1800" dirty="0">
                <a:hlinkClick r:id="rId3"/>
              </a:rPr>
              <a:t>www.pfnicholls.com</a:t>
            </a:r>
            <a:endParaRPr lang="en-GB" sz="1800" dirty="0"/>
          </a:p>
          <a:p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304800" y="4114800"/>
            <a:ext cx="8610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solidFill>
                  <a:srgbClr val="002060"/>
                </a:solidFill>
              </a:rPr>
              <a:t>AIM: To be able to use the equations for resistors in series and resistors in parallel</a:t>
            </a:r>
          </a:p>
          <a:p>
            <a:endParaRPr lang="en-GB" sz="2400" dirty="0">
              <a:solidFill>
                <a:srgbClr val="002060"/>
              </a:solidFill>
            </a:endParaRPr>
          </a:p>
          <a:p>
            <a:r>
              <a:rPr lang="en-GB" sz="2400" dirty="0">
                <a:solidFill>
                  <a:srgbClr val="002060"/>
                </a:solidFill>
              </a:rPr>
              <a:t>PRIOR KNOWLEDGE: Resistance and resistors, voltage and current laws in circuits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4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657600"/>
            <a:ext cx="8229600" cy="286294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Parallel and so 1/Rt = 1/R1 + 1/R2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1/Rt = (1/56) + (1/47) = 0.039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1/0.039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25.6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Resistors are usually given to two significant figures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26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800600" y="1504949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DD2631-CA91-46ED-952F-7B7C70295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04949"/>
            <a:ext cx="38195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2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37457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4 again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657600"/>
            <a:ext cx="8229600" cy="2862942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Parallel, now try Rt = (R1 x R2) / (R1 + R2)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(56 x 47) / (56 + 47)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2632 / 103 = 25.6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26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  <a:endParaRPr lang="en-GB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This method looks more straight forward but only applies to two resistors in parallel</a:t>
            </a:r>
          </a:p>
          <a:p>
            <a:pPr>
              <a:spcAft>
                <a:spcPts val="1200"/>
              </a:spcAft>
            </a:pPr>
            <a:endParaRPr lang="en-GB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800600" y="1504949"/>
            <a:ext cx="3886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This time, use Rt = (R1 x R2) / (R1 + R2)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pic>
        <p:nvPicPr>
          <p:cNvPr id="6" name="Picture 5" descr="A picture containing diagram&#10;&#10;Description automatically generated">
            <a:extLst>
              <a:ext uri="{FF2B5EF4-FFF2-40B4-BE49-F238E27FC236}">
                <a16:creationId xmlns:a16="http://schemas.microsoft.com/office/drawing/2014/main" id="{C1DD2631-CA91-46ED-952F-7B7C70295E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04949"/>
            <a:ext cx="38195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4774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5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428999"/>
            <a:ext cx="8229600" cy="30915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Series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R1 + R2 + R3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10 + 12 + 15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37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199" y="27432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Try to do the problem before clicking to see the solution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3765DF-3A54-49C5-8AF8-26D2F3739A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737" y="1524000"/>
            <a:ext cx="8010525" cy="781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263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6</a:t>
            </a:r>
            <a:endParaRPr lang="en-GB" sz="4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876801" y="1539349"/>
            <a:ext cx="38099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26929873-7E89-4813-8CA6-18C8C37B168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8179"/>
          <a:stretch/>
        </p:blipFill>
        <p:spPr>
          <a:xfrm>
            <a:off x="457199" y="1544791"/>
            <a:ext cx="4038601" cy="283262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962400" y="3428999"/>
            <a:ext cx="4724400" cy="30915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Parallel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1/Rt = 1/R1 + 1/R2 + 1/R3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1/Rt = 1/10 + 1/12 + 1/15 = 0.25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Rt = 1/0.25 = 4</a:t>
            </a:r>
          </a:p>
          <a:p>
            <a:pPr>
              <a:spcAft>
                <a:spcPts val="1200"/>
              </a:spcAft>
            </a:pPr>
            <a:r>
              <a:rPr lang="en-GB" sz="2400" dirty="0">
                <a:highlight>
                  <a:srgbClr val="FFFF00"/>
                </a:highlight>
              </a:rPr>
              <a:t>Rt = 4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</p:spTree>
    <p:extLst>
      <p:ext uri="{BB962C8B-B14F-4D97-AF65-F5344CB8AC3E}">
        <p14:creationId xmlns:p14="http://schemas.microsoft.com/office/powerpoint/2010/main" val="18297164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7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634049"/>
            <a:ext cx="8305800" cy="3147751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Series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R1 + R2	→	R2 = Rt – R1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R2 = 150 – 91 = 59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r>
              <a:rPr lang="en-GB" sz="2400" dirty="0"/>
              <a:t> 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 E24 series is:</a:t>
            </a:r>
          </a:p>
          <a:p>
            <a:pPr>
              <a:spcAft>
                <a:spcPts val="1200"/>
              </a:spcAft>
            </a:pPr>
            <a:r>
              <a:rPr lang="en-GB" b="1" dirty="0"/>
              <a:t>10, 11, 12, 13, 15, 16, 18, 20, 22, 24, 27, 30, 33, 36, 39, 43, 47, 51, 56, 62, 68, 75, 82, 91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Therefore use </a:t>
            </a:r>
            <a:r>
              <a:rPr lang="en-GB" sz="2400" dirty="0">
                <a:highlight>
                  <a:srgbClr val="FFFF00"/>
                </a:highlight>
              </a:rPr>
              <a:t>R2 = 56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l-GR" sz="2400" dirty="0">
                <a:highlight>
                  <a:srgbClr val="FFFF00"/>
                </a:highlight>
              </a:rPr>
              <a:t>Ω</a:t>
            </a:r>
            <a:r>
              <a:rPr lang="en-GB" sz="2400" dirty="0">
                <a:highlight>
                  <a:srgbClr val="FFFF00"/>
                </a:highlight>
              </a:rPr>
              <a:t>  or 62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l-GR" sz="2400" dirty="0">
                <a:highlight>
                  <a:srgbClr val="FFFF00"/>
                </a:highlight>
              </a:rPr>
              <a:t>Ω</a:t>
            </a:r>
            <a:endParaRPr lang="en-GB" sz="2400" dirty="0">
              <a:highlight>
                <a:srgbClr val="FFFF00"/>
              </a:highlight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200" y="3237503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55A17F36-D219-4F85-9BEA-989BC1F241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2057400"/>
            <a:ext cx="7200000" cy="103216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538845D-4B94-4C11-82F4-1296BA67DE1E}"/>
              </a:ext>
            </a:extLst>
          </p:cNvPr>
          <p:cNvSpPr txBox="1"/>
          <p:nvPr/>
        </p:nvSpPr>
        <p:spPr>
          <a:xfrm>
            <a:off x="457200" y="1447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resistor is used to make the total resistance 150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r>
              <a:rPr lang="en-GB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13137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8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2957774"/>
            <a:ext cx="4572000" cy="2681026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Parallel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1/Rt = 1/R1 + 1/R2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1/R2 = 1/Rt – 1/R1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1/R2 = (1/530) – (1/820) = 0.00067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R2 = 1/0.00067 = 1499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endParaRPr lang="en-GB" sz="24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648200" y="2199393"/>
            <a:ext cx="4038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38845D-4B94-4C11-82F4-1296BA67DE1E}"/>
              </a:ext>
            </a:extLst>
          </p:cNvPr>
          <p:cNvSpPr txBox="1"/>
          <p:nvPr/>
        </p:nvSpPr>
        <p:spPr>
          <a:xfrm>
            <a:off x="457200" y="1447800"/>
            <a:ext cx="8229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What resistor is used to make the total resistance 530</a:t>
            </a:r>
            <a:r>
              <a:rPr lang="en-GB" sz="800" dirty="0"/>
              <a:t> </a:t>
            </a:r>
            <a:r>
              <a:rPr lang="el-GR" sz="2400" dirty="0"/>
              <a:t>Ω</a:t>
            </a:r>
            <a:r>
              <a:rPr lang="en-GB" sz="2400" dirty="0"/>
              <a:t>?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FB57E628-1210-4FF8-8C6D-29404A3B9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7400"/>
            <a:ext cx="3327903" cy="1676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A642E50-13BB-4C3E-B2BE-1F7E5D53BF42}"/>
              </a:ext>
            </a:extLst>
          </p:cNvPr>
          <p:cNvSpPr txBox="1"/>
          <p:nvPr/>
        </p:nvSpPr>
        <p:spPr>
          <a:xfrm>
            <a:off x="457200" y="5181600"/>
            <a:ext cx="8305800" cy="155979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E24 series is:</a:t>
            </a:r>
          </a:p>
          <a:p>
            <a:pPr>
              <a:spcAft>
                <a:spcPts val="1200"/>
              </a:spcAft>
            </a:pPr>
            <a:r>
              <a:rPr lang="en-GB" b="1" dirty="0"/>
              <a:t>10, 11, 12, 13, 15, 16, 18, 20, 22, 24, 27, 30, 33, 36, 39, 43, 47, 51, 56, 62, 68, 75, 82, 91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Therefore use </a:t>
            </a:r>
            <a:r>
              <a:rPr lang="en-GB" sz="2400" dirty="0">
                <a:highlight>
                  <a:srgbClr val="FFFF00"/>
                </a:highlight>
              </a:rPr>
              <a:t>R2 = 1500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l-GR" sz="2400" dirty="0">
                <a:highlight>
                  <a:srgbClr val="FFFF00"/>
                </a:highlight>
              </a:rPr>
              <a:t>Ω</a:t>
            </a:r>
            <a:r>
              <a:rPr lang="en-GB" sz="2400" dirty="0">
                <a:highlight>
                  <a:srgbClr val="FFFF00"/>
                </a:highlight>
              </a:rPr>
              <a:t>  or 1k5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l-GR" sz="2400" dirty="0">
                <a:highlight>
                  <a:srgbClr val="FFFF00"/>
                </a:highlight>
              </a:rPr>
              <a:t>Ω</a:t>
            </a:r>
            <a:endParaRPr lang="en-GB" sz="24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891394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Summary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For resistors in series, Rt = R1 + R2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For resistors in series, the total resistance is always bigger than either R1 or R2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For resistors in parallel, 1/Rt = 1/R1 + 1/R2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Rt = (R1 x R2) / (R1 + R2) can be used for two parallel resistors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For resistors in parallel, the total resistance is always smaller than either R1 or R2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Resistance values should only be given to 2 significant figures (because resistors have ± 5% tolerance)</a:t>
            </a:r>
          </a:p>
          <a:p>
            <a:pPr marL="342900" indent="-342900">
              <a:spcAft>
                <a:spcPts val="1200"/>
              </a:spcAft>
              <a:buFont typeface="Arial" pitchFamily="34" charset="0"/>
              <a:buChar char="•"/>
            </a:pPr>
            <a:r>
              <a:rPr lang="en-GB" sz="2400" dirty="0"/>
              <a:t>Resistors should be chosen from the E24 series</a:t>
            </a:r>
          </a:p>
        </p:txBody>
      </p:sp>
    </p:spTree>
    <p:extLst>
      <p:ext uri="{BB962C8B-B14F-4D97-AF65-F5344CB8AC3E}">
        <p14:creationId xmlns:p14="http://schemas.microsoft.com/office/powerpoint/2010/main" val="585323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Questions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1414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1600" b="1" dirty="0"/>
              <a:t>E24: 10, 11, 12, 13, 15, 16, 18, 20, 22, 24, 27, 30, 33, 36, 39, 43, 47, 51, 56, 62, 68, 75, 82, 91</a:t>
            </a:r>
            <a:endParaRPr lang="en-GB" sz="16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is Rt for 12</a:t>
            </a:r>
            <a:r>
              <a:rPr lang="en-GB" sz="800" dirty="0"/>
              <a:t> </a:t>
            </a:r>
            <a:r>
              <a:rPr lang="en-GB" sz="2400" dirty="0"/>
              <a:t>kΩ and 18</a:t>
            </a:r>
            <a:r>
              <a:rPr lang="en-GB" sz="800" dirty="0"/>
              <a:t> </a:t>
            </a:r>
            <a:r>
              <a:rPr lang="en-GB" sz="2400" dirty="0"/>
              <a:t>kΩ in series?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 For 39</a:t>
            </a:r>
            <a:r>
              <a:rPr lang="en-GB" sz="800" dirty="0"/>
              <a:t> </a:t>
            </a:r>
            <a:r>
              <a:rPr lang="en-GB" sz="2400" dirty="0"/>
              <a:t>kΩ and 1k5</a:t>
            </a:r>
            <a:r>
              <a:rPr lang="en-GB" sz="800" dirty="0"/>
              <a:t> </a:t>
            </a:r>
            <a:r>
              <a:rPr lang="en-GB" sz="2400" dirty="0"/>
              <a:t>Ω in series, Rt = 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Given R1 = 47</a:t>
            </a:r>
            <a:r>
              <a:rPr lang="en-GB" sz="800" dirty="0"/>
              <a:t> </a:t>
            </a:r>
            <a:r>
              <a:rPr lang="en-GB" sz="2400" dirty="0"/>
              <a:t>kΩ and R2 = 100</a:t>
            </a:r>
            <a:r>
              <a:rPr lang="en-GB" sz="800" dirty="0"/>
              <a:t> </a:t>
            </a:r>
            <a:r>
              <a:rPr lang="en-GB" sz="2400" dirty="0"/>
              <a:t>Ω, what is Rt?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13</a:t>
            </a:r>
            <a:r>
              <a:rPr lang="en-GB" sz="800" dirty="0"/>
              <a:t> </a:t>
            </a:r>
            <a:r>
              <a:rPr lang="en-GB" sz="2400" dirty="0"/>
              <a:t>Ω, 24</a:t>
            </a:r>
            <a:r>
              <a:rPr lang="en-GB" sz="800" dirty="0"/>
              <a:t> </a:t>
            </a:r>
            <a:r>
              <a:rPr lang="en-GB" sz="2400" dirty="0"/>
              <a:t>Ω and 91</a:t>
            </a:r>
            <a:r>
              <a:rPr lang="en-GB" sz="800" dirty="0"/>
              <a:t> </a:t>
            </a:r>
            <a:r>
              <a:rPr lang="en-GB" sz="2400" dirty="0"/>
              <a:t>Ω in series give Rt = 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For 20</a:t>
            </a:r>
            <a:r>
              <a:rPr lang="en-GB" sz="800" dirty="0"/>
              <a:t> </a:t>
            </a:r>
            <a:r>
              <a:rPr lang="en-GB" sz="2400" dirty="0"/>
              <a:t>Ω and 30</a:t>
            </a:r>
            <a:r>
              <a:rPr lang="en-GB" sz="800" dirty="0"/>
              <a:t> </a:t>
            </a:r>
            <a:r>
              <a:rPr lang="en-GB" sz="2400" dirty="0"/>
              <a:t>Ω in parallel, what is Rt?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is the total resistance of 3x 330</a:t>
            </a:r>
            <a:r>
              <a:rPr lang="en-GB" sz="800" dirty="0"/>
              <a:t> </a:t>
            </a:r>
            <a:r>
              <a:rPr lang="en-GB" sz="2400" dirty="0"/>
              <a:t>Ω resistors in parallel?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resistor is added in series with a 560</a:t>
            </a:r>
            <a:r>
              <a:rPr lang="en-GB" sz="800" dirty="0"/>
              <a:t> </a:t>
            </a:r>
            <a:r>
              <a:rPr lang="en-GB" sz="2400" dirty="0"/>
              <a:t>Ω resistor to give a total resistance of 1</a:t>
            </a:r>
            <a:r>
              <a:rPr lang="en-GB" sz="800" dirty="0"/>
              <a:t> </a:t>
            </a:r>
            <a:r>
              <a:rPr lang="en-GB" sz="2400" dirty="0"/>
              <a:t>kΩ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resistor is added in parallel with a 270</a:t>
            </a:r>
            <a:r>
              <a:rPr lang="en-GB" sz="800" dirty="0"/>
              <a:t> </a:t>
            </a:r>
            <a:r>
              <a:rPr lang="en-GB" sz="2400" dirty="0"/>
              <a:t>Ω resistor to give a total resistance of 140</a:t>
            </a:r>
            <a:r>
              <a:rPr lang="en-GB" sz="800" dirty="0"/>
              <a:t> </a:t>
            </a:r>
            <a:r>
              <a:rPr lang="en-GB" sz="2400" dirty="0"/>
              <a:t>Ω?</a:t>
            </a:r>
          </a:p>
        </p:txBody>
      </p:sp>
    </p:spTree>
    <p:extLst>
      <p:ext uri="{BB962C8B-B14F-4D97-AF65-F5344CB8AC3E}">
        <p14:creationId xmlns:p14="http://schemas.microsoft.com/office/powerpoint/2010/main" val="32446179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Answers</a:t>
            </a:r>
            <a:r>
              <a:rPr lang="en-GB" sz="4800" dirty="0"/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447800"/>
            <a:ext cx="8229600" cy="5410200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1600" b="1" dirty="0"/>
              <a:t>E24: 10, 11, 12, 13, 15, 16, 18, 20, 22, 24, 27, 30, 33, 36, 39, 43, 47, 51, 56, 62, 68, 75, 82, 91</a:t>
            </a:r>
            <a:endParaRPr lang="en-GB" sz="16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is Rt for 12</a:t>
            </a:r>
            <a:r>
              <a:rPr lang="en-GB" sz="800" dirty="0"/>
              <a:t> </a:t>
            </a:r>
            <a:r>
              <a:rPr lang="en-GB" sz="2400" dirty="0"/>
              <a:t>kΩ and 18</a:t>
            </a:r>
            <a:r>
              <a:rPr lang="en-GB" sz="800" dirty="0"/>
              <a:t> </a:t>
            </a:r>
            <a:r>
              <a:rPr lang="en-GB" sz="2400" dirty="0"/>
              <a:t>kΩ in series?   </a:t>
            </a:r>
            <a:r>
              <a:rPr lang="en-GB" sz="2400" dirty="0">
                <a:highlight>
                  <a:srgbClr val="FFFF00"/>
                </a:highlight>
              </a:rPr>
              <a:t>Rt = 30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kΩ </a:t>
            </a:r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 For 39</a:t>
            </a:r>
            <a:r>
              <a:rPr lang="en-GB" sz="800" dirty="0"/>
              <a:t> </a:t>
            </a:r>
            <a:r>
              <a:rPr lang="en-GB" sz="2400" dirty="0"/>
              <a:t>kΩ and 1k8</a:t>
            </a:r>
            <a:r>
              <a:rPr lang="en-GB" sz="800" dirty="0"/>
              <a:t> </a:t>
            </a:r>
            <a:r>
              <a:rPr lang="en-GB" sz="2400" dirty="0"/>
              <a:t>Ω in series, Rt = ? </a:t>
            </a:r>
            <a:r>
              <a:rPr lang="en-GB" sz="2400" dirty="0">
                <a:highlight>
                  <a:srgbClr val="FFFF00"/>
                </a:highlight>
              </a:rPr>
              <a:t>Rt = 41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kΩ 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Given R1 = 47</a:t>
            </a:r>
            <a:r>
              <a:rPr lang="en-GB" sz="800" dirty="0"/>
              <a:t> </a:t>
            </a:r>
            <a:r>
              <a:rPr lang="en-GB" sz="2400" dirty="0"/>
              <a:t>kΩ and R2 = 100</a:t>
            </a:r>
            <a:r>
              <a:rPr lang="en-GB" sz="800" dirty="0"/>
              <a:t> </a:t>
            </a:r>
            <a:r>
              <a:rPr lang="en-GB" sz="2400" dirty="0"/>
              <a:t>Ω, what is Rt? </a:t>
            </a:r>
            <a:r>
              <a:rPr lang="en-GB" sz="2400" dirty="0">
                <a:highlight>
                  <a:srgbClr val="FFFF00"/>
                </a:highlight>
              </a:rPr>
              <a:t>Rt = 47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kΩ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13</a:t>
            </a:r>
            <a:r>
              <a:rPr lang="en-GB" sz="800" dirty="0"/>
              <a:t> </a:t>
            </a:r>
            <a:r>
              <a:rPr lang="en-GB" sz="2400" dirty="0"/>
              <a:t>Ω, 24</a:t>
            </a:r>
            <a:r>
              <a:rPr lang="en-GB" sz="800" dirty="0"/>
              <a:t> </a:t>
            </a:r>
            <a:r>
              <a:rPr lang="en-GB" sz="2400" dirty="0"/>
              <a:t>Ω and 91</a:t>
            </a:r>
            <a:r>
              <a:rPr lang="en-GB" sz="800" dirty="0"/>
              <a:t> </a:t>
            </a:r>
            <a:r>
              <a:rPr lang="en-GB" sz="2400" dirty="0"/>
              <a:t>Ω in series give Rt = ? </a:t>
            </a:r>
            <a:r>
              <a:rPr lang="en-GB" sz="2400" dirty="0">
                <a:highlight>
                  <a:srgbClr val="FFFF00"/>
                </a:highlight>
              </a:rPr>
              <a:t>Rt = 130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 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For 20</a:t>
            </a:r>
            <a:r>
              <a:rPr lang="en-GB" sz="800" dirty="0"/>
              <a:t> </a:t>
            </a:r>
            <a:r>
              <a:rPr lang="en-GB" sz="2400" dirty="0"/>
              <a:t>Ω and 30</a:t>
            </a:r>
            <a:r>
              <a:rPr lang="en-GB" sz="800" dirty="0"/>
              <a:t> </a:t>
            </a:r>
            <a:r>
              <a:rPr lang="en-GB" sz="2400" dirty="0"/>
              <a:t>Ω in parallel, what is Rt? </a:t>
            </a:r>
            <a:r>
              <a:rPr lang="en-GB" sz="2400" dirty="0">
                <a:highlight>
                  <a:srgbClr val="FFFF00"/>
                </a:highlight>
              </a:rPr>
              <a:t>Rt = 12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 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is Rt for three 330</a:t>
            </a:r>
            <a:r>
              <a:rPr lang="en-GB" sz="800" dirty="0"/>
              <a:t> </a:t>
            </a:r>
            <a:r>
              <a:rPr lang="en-GB" sz="2400" dirty="0"/>
              <a:t>Ω resistors in parallel? </a:t>
            </a:r>
            <a:r>
              <a:rPr lang="en-GB" sz="2400" dirty="0">
                <a:highlight>
                  <a:srgbClr val="FFFF00"/>
                </a:highlight>
              </a:rPr>
              <a:t>Rt = 110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 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resistor is added in series with a 560</a:t>
            </a:r>
            <a:r>
              <a:rPr lang="en-GB" sz="800" dirty="0"/>
              <a:t> </a:t>
            </a:r>
            <a:r>
              <a:rPr lang="en-GB" sz="2400" dirty="0"/>
              <a:t>Ω resistor to give a total resistance of 1</a:t>
            </a:r>
            <a:r>
              <a:rPr lang="en-GB" sz="800" dirty="0"/>
              <a:t> </a:t>
            </a:r>
            <a:r>
              <a:rPr lang="en-GB" sz="2400" dirty="0"/>
              <a:t>kΩ </a:t>
            </a:r>
            <a:r>
              <a:rPr lang="en-GB" sz="2400" dirty="0">
                <a:highlight>
                  <a:srgbClr val="FFFF00"/>
                </a:highlight>
              </a:rPr>
              <a:t>R2 = 430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 </a:t>
            </a:r>
            <a:endParaRPr lang="en-GB" sz="2400" dirty="0"/>
          </a:p>
          <a:p>
            <a:pPr marL="457200" indent="-457200">
              <a:spcAft>
                <a:spcPts val="1200"/>
              </a:spcAft>
              <a:buFont typeface="+mj-lt"/>
              <a:buAutoNum type="arabicPeriod"/>
            </a:pPr>
            <a:r>
              <a:rPr lang="en-GB" sz="2400" dirty="0"/>
              <a:t>What resistor is added in parallel with a 270</a:t>
            </a:r>
            <a:r>
              <a:rPr lang="en-GB" sz="800" dirty="0"/>
              <a:t> </a:t>
            </a:r>
            <a:r>
              <a:rPr lang="en-GB" sz="2400" dirty="0"/>
              <a:t>Ω resistor to give a total resistance of 140</a:t>
            </a:r>
            <a:r>
              <a:rPr lang="en-GB" sz="800" dirty="0"/>
              <a:t> </a:t>
            </a:r>
            <a:r>
              <a:rPr lang="en-GB" sz="2400" dirty="0"/>
              <a:t>Ω? </a:t>
            </a:r>
            <a:r>
              <a:rPr lang="en-GB" sz="2400" dirty="0">
                <a:highlight>
                  <a:srgbClr val="FFFF00"/>
                </a:highlight>
              </a:rPr>
              <a:t>Rt = 300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 </a:t>
            </a:r>
          </a:p>
          <a:p>
            <a:pPr algn="ctr">
              <a:spcAft>
                <a:spcPts val="1200"/>
              </a:spcAft>
            </a:pPr>
            <a:r>
              <a:rPr lang="en-GB" sz="2400" dirty="0">
                <a:solidFill>
                  <a:srgbClr val="FF0000"/>
                </a:solidFill>
              </a:rPr>
              <a:t>All answers to 2 significant figures and from E24 series</a:t>
            </a:r>
          </a:p>
        </p:txBody>
      </p:sp>
    </p:spTree>
    <p:extLst>
      <p:ext uri="{BB962C8B-B14F-4D97-AF65-F5344CB8AC3E}">
        <p14:creationId xmlns:p14="http://schemas.microsoft.com/office/powerpoint/2010/main" val="4202979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Resistors in Series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415143"/>
            <a:ext cx="8229600" cy="1099457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Two resistors connected in series have a combined effect equivalent to a single resistor of a higher value</a:t>
            </a:r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B83C6EB-C5A5-4E79-8049-BEE5BB5A275B}"/>
              </a:ext>
            </a:extLst>
          </p:cNvPr>
          <p:cNvSpPr txBox="1"/>
          <p:nvPr/>
        </p:nvSpPr>
        <p:spPr>
          <a:xfrm>
            <a:off x="457200" y="4909457"/>
            <a:ext cx="8229600" cy="1676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total overall resistance of the combination is given by the equation</a:t>
            </a:r>
          </a:p>
          <a:p>
            <a:pPr algn="ctr">
              <a:spcAft>
                <a:spcPts val="1200"/>
              </a:spcAft>
            </a:pPr>
            <a:r>
              <a:rPr lang="en-GB" sz="4000" i="1" dirty="0"/>
              <a:t>Rt = R1 + R2</a:t>
            </a:r>
            <a:endParaRPr lang="en-GB" sz="24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7128C70-9C09-4BBF-922B-F8DCAE4BD6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590800"/>
            <a:ext cx="4019739" cy="1219200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B8275200-7FE8-4971-AE90-E2B4CF313C01}"/>
              </a:ext>
            </a:extLst>
          </p:cNvPr>
          <p:cNvSpPr/>
          <p:nvPr/>
        </p:nvSpPr>
        <p:spPr>
          <a:xfrm>
            <a:off x="5486400" y="2514600"/>
            <a:ext cx="3200400" cy="1295400"/>
          </a:xfrm>
          <a:prstGeom prst="wedgeRectCallout">
            <a:avLst>
              <a:gd name="adj1" fmla="val -78656"/>
              <a:gd name="adj2" fmla="val -2427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two 100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resistors connected in series are completely equivalent to the single 200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ED838640-69FC-4A21-A816-A13C3561A8DD}"/>
              </a:ext>
            </a:extLst>
          </p:cNvPr>
          <p:cNvSpPr/>
          <p:nvPr/>
        </p:nvSpPr>
        <p:spPr>
          <a:xfrm>
            <a:off x="2514600" y="4038600"/>
            <a:ext cx="6172200" cy="762000"/>
          </a:xfrm>
          <a:prstGeom prst="wedgeRectCallout">
            <a:avLst>
              <a:gd name="adj1" fmla="val -37847"/>
              <a:gd name="adj2" fmla="val -1008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200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can be replaced by a pair of 100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resistors or the two 100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resistors can be replaced by a single 200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</a:t>
            </a:r>
          </a:p>
        </p:txBody>
      </p:sp>
    </p:spTree>
    <p:extLst>
      <p:ext uri="{BB962C8B-B14F-4D97-AF65-F5344CB8AC3E}">
        <p14:creationId xmlns:p14="http://schemas.microsoft.com/office/powerpoint/2010/main" val="1827815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series and parallel resistors">
            <a:extLst>
              <a:ext uri="{FF2B5EF4-FFF2-40B4-BE49-F238E27FC236}">
                <a16:creationId xmlns:a16="http://schemas.microsoft.com/office/drawing/2014/main" id="{68D1AD8C-5915-40C5-BA5B-A296A4BB84E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598"/>
          <a:stretch/>
        </p:blipFill>
        <p:spPr bwMode="auto">
          <a:xfrm>
            <a:off x="457200" y="3697061"/>
            <a:ext cx="236974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Resistors in Parallel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9906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Two resistors connected in parallel have a combined effect equivalent to a single lower value resistor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6207262-5E90-49EB-BB30-26BFE1CD73D7}"/>
              </a:ext>
            </a:extLst>
          </p:cNvPr>
          <p:cNvSpPr txBox="1"/>
          <p:nvPr/>
        </p:nvSpPr>
        <p:spPr>
          <a:xfrm>
            <a:off x="3733800" y="2667000"/>
            <a:ext cx="4953000" cy="2401661"/>
          </a:xfrm>
          <a:prstGeom prst="rect">
            <a:avLst/>
          </a:prstGeom>
          <a:noFill/>
        </p:spPr>
        <p:txBody>
          <a:bodyPr wrap="square" rtlCol="0">
            <a:normAutofit fontScale="92500" lnSpcReduction="2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total overall resistance of the parallel combination is given by the equation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 </a:t>
            </a:r>
            <a:r>
              <a:rPr lang="en-GB" sz="4300" i="1" dirty="0"/>
              <a:t>1/Rt = 1/R1 + 1/R2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or</a:t>
            </a:r>
            <a:endParaRPr lang="en-GB" sz="2400" i="1" dirty="0"/>
          </a:p>
          <a:p>
            <a:pPr>
              <a:spcAft>
                <a:spcPts val="1200"/>
              </a:spcAft>
            </a:pPr>
            <a:r>
              <a:rPr lang="en-GB" sz="4000" i="1" dirty="0"/>
              <a:t>Rt = (R1 x R2) / (R1 + R2)</a:t>
            </a:r>
          </a:p>
        </p:txBody>
      </p:sp>
      <p:pic>
        <p:nvPicPr>
          <p:cNvPr id="1026" name="Picture 2" descr="series and parallel resistors">
            <a:extLst>
              <a:ext uri="{FF2B5EF4-FFF2-40B4-BE49-F238E27FC236}">
                <a16:creationId xmlns:a16="http://schemas.microsoft.com/office/drawing/2014/main" id="{17C8A043-E803-428C-A043-478A4ED5E7F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952"/>
          <a:stretch/>
        </p:blipFill>
        <p:spPr bwMode="auto">
          <a:xfrm>
            <a:off x="533401" y="2286000"/>
            <a:ext cx="2172832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713A2E8C-901E-42C5-B26F-1DB695CDC3B0}"/>
              </a:ext>
            </a:extLst>
          </p:cNvPr>
          <p:cNvSpPr/>
          <p:nvPr/>
        </p:nvSpPr>
        <p:spPr>
          <a:xfrm>
            <a:off x="1676400" y="5124451"/>
            <a:ext cx="7010400" cy="835478"/>
          </a:xfrm>
          <a:prstGeom prst="wedgeRectCallout">
            <a:avLst>
              <a:gd name="adj1" fmla="val -38191"/>
              <a:gd name="adj2" fmla="val -1052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The 50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 can be replaced by a pair of 100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resistors in parallel or a pair of 100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resistors can be replaced by a single 50</a:t>
            </a:r>
            <a:r>
              <a:rPr lang="en-GB" sz="800" dirty="0"/>
              <a:t> </a:t>
            </a:r>
            <a:r>
              <a:rPr lang="el-GR" dirty="0"/>
              <a:t>Ω</a:t>
            </a:r>
            <a:r>
              <a:rPr lang="en-GB" dirty="0"/>
              <a:t> resistor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D8B50-F339-4F64-B981-DCC3691DDFD6}"/>
              </a:ext>
            </a:extLst>
          </p:cNvPr>
          <p:cNvSpPr/>
          <p:nvPr/>
        </p:nvSpPr>
        <p:spPr>
          <a:xfrm>
            <a:off x="457200" y="6096000"/>
            <a:ext cx="8229600" cy="5334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It may seem counter intuitive that the total resistance is less but, for a pair of parallel resistors, more current flows in total so the total resistance is lower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More than two resistors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10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For three of more resistors in series, the equation becomes</a:t>
            </a:r>
          </a:p>
          <a:p>
            <a:pPr>
              <a:spcAft>
                <a:spcPts val="1200"/>
              </a:spcAft>
            </a:pPr>
            <a:r>
              <a:rPr lang="en-GB" sz="4000" dirty="0"/>
              <a:t>Rt = R1 + R2 + R3 + ….</a:t>
            </a:r>
          </a:p>
          <a:p>
            <a:pPr>
              <a:spcAft>
                <a:spcPts val="1200"/>
              </a:spcAft>
            </a:pPr>
            <a:endParaRPr lang="en-GB" sz="2400" dirty="0"/>
          </a:p>
          <a:p>
            <a:pPr>
              <a:spcAft>
                <a:spcPts val="1200"/>
              </a:spcAft>
            </a:pPr>
            <a:r>
              <a:rPr lang="en-GB" sz="2400" dirty="0"/>
              <a:t>For three or more resistors in parallel the equation becomes</a:t>
            </a:r>
          </a:p>
          <a:p>
            <a:pPr>
              <a:spcAft>
                <a:spcPts val="1200"/>
              </a:spcAft>
            </a:pPr>
            <a:r>
              <a:rPr lang="en-GB" sz="4000" dirty="0"/>
              <a:t>1/Rt = 1/R1 + 1/R2 + 1/R3 + …..</a:t>
            </a:r>
          </a:p>
          <a:p>
            <a:pPr>
              <a:spcAft>
                <a:spcPts val="1200"/>
              </a:spcAft>
            </a:pPr>
            <a:endParaRPr lang="en-GB" sz="2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0CB801BB-385F-4412-B042-47EF66FD5412}"/>
              </a:ext>
            </a:extLst>
          </p:cNvPr>
          <p:cNvSpPr/>
          <p:nvPr/>
        </p:nvSpPr>
        <p:spPr>
          <a:xfrm>
            <a:off x="457200" y="5105400"/>
            <a:ext cx="8229600" cy="1371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400" dirty="0"/>
              <a:t>The equation</a:t>
            </a:r>
          </a:p>
          <a:p>
            <a:pPr algn="ctr"/>
            <a:r>
              <a:rPr lang="en-GB" sz="3200" i="1" dirty="0"/>
              <a:t>Rt = (R1 x R2) / (R1 + R2)</a:t>
            </a:r>
          </a:p>
          <a:p>
            <a:pPr algn="ctr"/>
            <a:r>
              <a:rPr lang="en-GB" sz="2400" dirty="0"/>
              <a:t>is a special case for two resistors in parallel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605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General Considerations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371600"/>
            <a:ext cx="8229600" cy="510540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When combining resistors remember: ….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For two or more resistors in series, the total resistance is always greater than the largest individual resistor … resistance goes up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For two or more resistors in parallel, the total resistance is always less than the smallest individual resistor … resistance goes down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Calculated resistor values should only be given to 2 significant figures. The resistors generally have a ± 5% tolerance so any precision greater than 2 significant figures is irrelevant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Always use resistors from the E24 series … other values are not available!</a:t>
            </a:r>
          </a:p>
        </p:txBody>
      </p:sp>
    </p:spTree>
    <p:extLst>
      <p:ext uri="{BB962C8B-B14F-4D97-AF65-F5344CB8AC3E}">
        <p14:creationId xmlns:p14="http://schemas.microsoft.com/office/powerpoint/2010/main" val="405110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1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428999"/>
            <a:ext cx="8229600" cy="30915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Series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R1 + 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120 + 68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188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Resistors are usually given to two significant figures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190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2EE15868-FE82-46FD-A1A6-F34E04D34A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1524000"/>
            <a:ext cx="7200000" cy="10321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200" y="2895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Try to do the problem before clicking to see the solution</a:t>
            </a:r>
          </a:p>
        </p:txBody>
      </p:sp>
    </p:spTree>
    <p:extLst>
      <p:ext uri="{BB962C8B-B14F-4D97-AF65-F5344CB8AC3E}">
        <p14:creationId xmlns:p14="http://schemas.microsoft.com/office/powerpoint/2010/main" val="3513031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2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428999"/>
            <a:ext cx="8229600" cy="30915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Series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R1 + 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1400 + 330	Remember 1k4 = 1400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1730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Resistors are usually given to two significant figures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1800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200" y="2895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Try to do the problem before clicking to see the solution</a:t>
            </a:r>
          </a:p>
        </p:txBody>
      </p:sp>
      <p:pic>
        <p:nvPicPr>
          <p:cNvPr id="6" name="Picture 5" descr="A picture containing shape&#10;&#10;Description automatically generated">
            <a:extLst>
              <a:ext uri="{FF2B5EF4-FFF2-40B4-BE49-F238E27FC236}">
                <a16:creationId xmlns:a16="http://schemas.microsoft.com/office/drawing/2014/main" id="{B744CDC1-1943-4F98-A72F-FBBAAAFDD5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1537714"/>
            <a:ext cx="7200000" cy="1032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7615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3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765493"/>
            <a:ext cx="8229600" cy="2940107"/>
          </a:xfrm>
          <a:prstGeom prst="rect">
            <a:avLst/>
          </a:prstGeom>
          <a:noFill/>
        </p:spPr>
        <p:txBody>
          <a:bodyPr wrap="square" rtlCol="0">
            <a:normAutofit lnSpcReduction="10000"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Parallel therefore 1/Rt = 1/R1 + 1/R2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1/Rt = (1/270) + (1/150) = 0.0104	</a:t>
            </a:r>
            <a:r>
              <a:rPr lang="en-GB" sz="1700" dirty="0"/>
              <a:t>This is NOT the answer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1/Rt = 0.0104  →  Rt = 1/0.0104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96.4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Resistors are usually given to two significant figures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96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2000" y="152672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</a:t>
            </a:r>
          </a:p>
          <a:p>
            <a:endParaRPr lang="en-GB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FF0000"/>
                </a:solidFill>
              </a:rPr>
              <a:t>Try to do the problem before clicking to see the solution</a:t>
            </a:r>
          </a:p>
        </p:txBody>
      </p:sp>
      <p:pic>
        <p:nvPicPr>
          <p:cNvPr id="6" name="Picture 5" descr="Diagram&#10;&#10;Description automatically generated">
            <a:extLst>
              <a:ext uri="{FF2B5EF4-FFF2-40B4-BE49-F238E27FC236}">
                <a16:creationId xmlns:a16="http://schemas.microsoft.com/office/drawing/2014/main" id="{3B2EA7E7-3DD8-4AE9-8A91-362827E7F6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526720"/>
            <a:ext cx="3819525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38116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229600" cy="830997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800" dirty="0">
                <a:solidFill>
                  <a:schemeClr val="bg1">
                    <a:lumMod val="95000"/>
                  </a:schemeClr>
                </a:solidFill>
              </a:rPr>
              <a:t>Example 4</a:t>
            </a:r>
            <a:endParaRPr lang="en-GB" sz="48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3428999"/>
            <a:ext cx="8229600" cy="309154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>
              <a:spcAft>
                <a:spcPts val="1200"/>
              </a:spcAft>
            </a:pPr>
            <a:r>
              <a:rPr lang="en-GB" sz="2400" dirty="0"/>
              <a:t>The resistors are in Series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R1 + R2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120 + 68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Rt = 188</a:t>
            </a:r>
            <a:r>
              <a:rPr lang="en-GB" sz="800" dirty="0"/>
              <a:t> </a:t>
            </a:r>
            <a:r>
              <a:rPr lang="en-GB" sz="2400" dirty="0"/>
              <a:t>Ω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Resistors are usually given to two significant figures</a:t>
            </a:r>
          </a:p>
          <a:p>
            <a:pPr>
              <a:spcAft>
                <a:spcPts val="1200"/>
              </a:spcAft>
            </a:pPr>
            <a:r>
              <a:rPr lang="en-GB" sz="2400" dirty="0"/>
              <a:t>	</a:t>
            </a:r>
            <a:r>
              <a:rPr lang="en-GB" sz="2400" dirty="0">
                <a:highlight>
                  <a:srgbClr val="FFFF00"/>
                </a:highlight>
              </a:rPr>
              <a:t>Rt = 190</a:t>
            </a:r>
            <a:r>
              <a:rPr lang="en-GB" sz="800" dirty="0">
                <a:highlight>
                  <a:srgbClr val="FFFF00"/>
                </a:highlight>
              </a:rPr>
              <a:t> </a:t>
            </a:r>
            <a:r>
              <a:rPr lang="en-GB" sz="2400" dirty="0">
                <a:highlight>
                  <a:srgbClr val="FFFF00"/>
                </a:highlight>
              </a:rPr>
              <a:t>Ω</a:t>
            </a:r>
          </a:p>
        </p:txBody>
      </p:sp>
      <p:pic>
        <p:nvPicPr>
          <p:cNvPr id="3" name="Picture 2" descr="A picture containing shape&#10;&#10;Description automatically generated">
            <a:extLst>
              <a:ext uri="{FF2B5EF4-FFF2-40B4-BE49-F238E27FC236}">
                <a16:creationId xmlns:a16="http://schemas.microsoft.com/office/drawing/2014/main" id="{2EE15868-FE82-46FD-A1A6-F34E04D34A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000" y="1567543"/>
            <a:ext cx="7200000" cy="10321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B19F21F-97BC-4076-BEA1-3F4913926B82}"/>
              </a:ext>
            </a:extLst>
          </p:cNvPr>
          <p:cNvSpPr txBox="1"/>
          <p:nvPr/>
        </p:nvSpPr>
        <p:spPr>
          <a:xfrm>
            <a:off x="457200" y="28956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What is the total resistance? Try to do the problem before clicking to see the solution</a:t>
            </a:r>
          </a:p>
        </p:txBody>
      </p:sp>
    </p:spTree>
    <p:extLst>
      <p:ext uri="{BB962C8B-B14F-4D97-AF65-F5344CB8AC3E}">
        <p14:creationId xmlns:p14="http://schemas.microsoft.com/office/powerpoint/2010/main" val="1707368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</TotalTime>
  <Words>1676</Words>
  <Application>Microsoft Office PowerPoint</Application>
  <PresentationFormat>On-screen Show (4:3)</PresentationFormat>
  <Paragraphs>153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Arial</vt:lpstr>
      <vt:lpstr>Calibri</vt:lpstr>
      <vt:lpstr>Office Theme</vt:lpstr>
      <vt:lpstr>Resistors in Series &amp; Parallel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</dc:creator>
  <cp:lastModifiedBy>Paul Nicholls</cp:lastModifiedBy>
  <cp:revision>45</cp:revision>
  <dcterms:created xsi:type="dcterms:W3CDTF">2006-08-16T00:00:00Z</dcterms:created>
  <dcterms:modified xsi:type="dcterms:W3CDTF">2020-11-19T22:10:29Z</dcterms:modified>
  <cp:contentStatus/>
</cp:coreProperties>
</file>